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4"/>
  </p:sldMasterIdLst>
  <p:sldIdLst>
    <p:sldId id="256" r:id="rId5"/>
    <p:sldId id="257" r:id="rId6"/>
    <p:sldId id="258" r:id="rId7"/>
    <p:sldId id="259" r:id="rId8"/>
    <p:sldId id="260" r:id="rId9"/>
    <p:sldId id="261" r:id="rId10"/>
    <p:sldId id="262" r:id="rId11"/>
    <p:sldId id="263" r:id="rId12"/>
    <p:sldId id="275" r:id="rId13"/>
    <p:sldId id="276" r:id="rId14"/>
    <p:sldId id="277" r:id="rId15"/>
    <p:sldId id="279" r:id="rId16"/>
    <p:sldId id="280" r:id="rId17"/>
    <p:sldId id="281" r:id="rId18"/>
    <p:sldId id="282" r:id="rId19"/>
    <p:sldId id="264" r:id="rId20"/>
    <p:sldId id="270" r:id="rId21"/>
    <p:sldId id="265" r:id="rId22"/>
    <p:sldId id="266" r:id="rId23"/>
    <p:sldId id="267" r:id="rId24"/>
  </p:sldIdLst>
  <p:sldSz cx="18288000" cy="10287000"/>
  <p:notesSz cx="6858000" cy="9144000"/>
  <p:embeddedFontLst>
    <p:embeddedFont>
      <p:font typeface="Inter" panose="020B0502030000000004" pitchFamily="34" charset="0"/>
      <p:regular r:id="rId25"/>
      <p:bold r:id="rId26"/>
    </p:embeddedFont>
    <p:embeddedFont>
      <p:font typeface="Inter Bold" panose="020B0502030000000004" pitchFamily="34" charset="0"/>
      <p:regular r:id="rId27"/>
      <p:bold r:id="rId28"/>
    </p:embeddedFont>
    <p:embeddedFont>
      <p:font typeface="Open Sans" panose="020B0606030504020204" pitchFamily="34" charset="0"/>
      <p:regular r:id="rId29"/>
      <p:bold r:id="rId30"/>
      <p:italic r:id="rId31"/>
      <p:boldItalic r:id="rId32"/>
    </p:embeddedFont>
    <p:embeddedFont>
      <p:font typeface="Open Sans Bold" panose="020B0806030504020204" charset="0"/>
      <p:regular r:id="rId33"/>
      <p:bold r:id="rId34"/>
    </p:embeddedFont>
    <p:embeddedFont>
      <p:font typeface="Open Sauce" panose="020B0604020202020204" charset="0"/>
      <p:regular r:id="rId35"/>
    </p:embeddedFont>
    <p:embeddedFont>
      <p:font typeface="Open Sauce Light" panose="020B0604020202020204" charset="0"/>
      <p:regular r:id="rId36"/>
    </p:embeddedFont>
    <p:embeddedFont>
      <p:font typeface="Poppins Bold" panose="020B0604020202020204" charset="0"/>
      <p:regular r:id="rId37"/>
      <p:bold r:id="rId38"/>
    </p:embeddedFont>
    <p:embeddedFont>
      <p:font typeface="TT Norms Bold" panose="020B0604020202020204" charset="0"/>
      <p:regular r:id="rId3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76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43" d="100"/>
          <a:sy n="43" d="100"/>
        </p:scale>
        <p:origin x="936" y="60"/>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2.fntdata"/><Relationship Id="rId39" Type="http://schemas.openxmlformats.org/officeDocument/2006/relationships/font" Target="fonts/font15.fntdata"/><Relationship Id="rId21" Type="http://schemas.openxmlformats.org/officeDocument/2006/relationships/slide" Target="slides/slide17.xml"/><Relationship Id="rId34" Type="http://schemas.openxmlformats.org/officeDocument/2006/relationships/font" Target="fonts/font10.fntdata"/><Relationship Id="rId42"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font" Target="fonts/font5.fntdata"/><Relationship Id="rId41"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font" Target="fonts/font8.fntdata"/><Relationship Id="rId37" Type="http://schemas.openxmlformats.org/officeDocument/2006/relationships/font" Target="fonts/font13.fntdata"/><Relationship Id="rId40"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font" Target="fonts/font4.fntdata"/><Relationship Id="rId36" Type="http://schemas.openxmlformats.org/officeDocument/2006/relationships/font" Target="fonts/font12.fnt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7.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 Id="rId43"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font" Target="fonts/font14.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7/4/2024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7/4/2024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7/4/2024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7/4/2024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7/4/2024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7/4/2024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8.svg"/><Relationship Id="rId7" Type="http://schemas.openxmlformats.org/officeDocument/2006/relationships/image" Target="../media/image52.svg"/><Relationship Id="rId2" Type="http://schemas.openxmlformats.org/officeDocument/2006/relationships/image" Target="../media/image47.png"/><Relationship Id="rId1" Type="http://schemas.openxmlformats.org/officeDocument/2006/relationships/slideLayout" Target="../slideLayouts/slideLayout7.xml"/><Relationship Id="rId6" Type="http://schemas.openxmlformats.org/officeDocument/2006/relationships/image" Target="../media/image51.png"/><Relationship Id="rId5" Type="http://schemas.openxmlformats.org/officeDocument/2006/relationships/image" Target="../media/image50.svg"/><Relationship Id="rId4" Type="http://schemas.openxmlformats.org/officeDocument/2006/relationships/image" Target="../media/image49.png"/><Relationship Id="rId9" Type="http://schemas.openxmlformats.org/officeDocument/2006/relationships/image" Target="../media/image54.sv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58.sv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18.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22.svg"/><Relationship Id="rId7" Type="http://schemas.openxmlformats.org/officeDocument/2006/relationships/image" Target="../media/image62.sv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61.png"/><Relationship Id="rId5" Type="http://schemas.openxmlformats.org/officeDocument/2006/relationships/image" Target="../media/image60.svg"/><Relationship Id="rId4" Type="http://schemas.openxmlformats.org/officeDocument/2006/relationships/image" Target="../media/image59.png"/><Relationship Id="rId9" Type="http://schemas.openxmlformats.org/officeDocument/2006/relationships/image" Target="../media/image64.svg"/></Relationships>
</file>

<file path=ppt/slides/_rels/slide19.xml.rels><?xml version="1.0" encoding="UTF-8" standalone="yes"?>
<Relationships xmlns="http://schemas.openxmlformats.org/package/2006/relationships"><Relationship Id="rId3" Type="http://schemas.openxmlformats.org/officeDocument/2006/relationships/image" Target="../media/image66.svg"/><Relationship Id="rId2" Type="http://schemas.openxmlformats.org/officeDocument/2006/relationships/image" Target="../media/image65.png"/><Relationship Id="rId1" Type="http://schemas.openxmlformats.org/officeDocument/2006/relationships/slideLayout" Target="../slideLayouts/slideLayout7.xml"/><Relationship Id="rId5" Type="http://schemas.openxmlformats.org/officeDocument/2006/relationships/image" Target="../media/image68.svg"/><Relationship Id="rId4" Type="http://schemas.openxmlformats.org/officeDocument/2006/relationships/image" Target="../media/image67.png"/></Relationships>
</file>

<file path=ppt/slides/_rels/slide2.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70.svg"/><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1.svg"/><Relationship Id="rId7" Type="http://schemas.openxmlformats.org/officeDocument/2006/relationships/image" Target="../media/image15.sv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svg"/><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s>
</file>

<file path=ppt/slides/_rels/slide7.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svg"/><Relationship Id="rId7" Type="http://schemas.openxmlformats.org/officeDocument/2006/relationships/image" Target="../media/image28.svg"/><Relationship Id="rId2"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image" Target="../media/image27.png"/><Relationship Id="rId11" Type="http://schemas.openxmlformats.org/officeDocument/2006/relationships/image" Target="../media/image32.svg"/><Relationship Id="rId5" Type="http://schemas.openxmlformats.org/officeDocument/2006/relationships/image" Target="../media/image26.sv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sv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svg"/><Relationship Id="rId7" Type="http://schemas.openxmlformats.org/officeDocument/2006/relationships/image" Target="../media/image38.svg"/><Relationship Id="rId2" Type="http://schemas.openxmlformats.org/officeDocument/2006/relationships/image" Target="../media/image33.png"/><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image" Target="../media/image36.svg"/><Relationship Id="rId4" Type="http://schemas.openxmlformats.org/officeDocument/2006/relationships/image" Target="../media/image35.png"/><Relationship Id="rId9" Type="http://schemas.openxmlformats.org/officeDocument/2006/relationships/image" Target="../media/image40.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grpSp>
        <p:nvGrpSpPr>
          <p:cNvPr id="2" name="Group 2"/>
          <p:cNvGrpSpPr/>
          <p:nvPr/>
        </p:nvGrpSpPr>
        <p:grpSpPr>
          <a:xfrm>
            <a:off x="1413606" y="3057213"/>
            <a:ext cx="8573660" cy="4277559"/>
            <a:chOff x="0" y="0"/>
            <a:chExt cx="11431547" cy="5703412"/>
          </a:xfrm>
        </p:grpSpPr>
        <p:sp>
          <p:nvSpPr>
            <p:cNvPr id="3" name="TextBox 3"/>
            <p:cNvSpPr txBox="1"/>
            <p:nvPr/>
          </p:nvSpPr>
          <p:spPr>
            <a:xfrm>
              <a:off x="0" y="1366281"/>
              <a:ext cx="11431547" cy="1673225"/>
            </a:xfrm>
            <a:prstGeom prst="rect">
              <a:avLst/>
            </a:prstGeom>
          </p:spPr>
          <p:txBody>
            <a:bodyPr lIns="0" tIns="0" rIns="0" bIns="0" rtlCol="0" anchor="t">
              <a:spAutoFit/>
            </a:bodyPr>
            <a:lstStyle/>
            <a:p>
              <a:pPr>
                <a:lnSpc>
                  <a:spcPts val="9840"/>
                </a:lnSpc>
              </a:pPr>
              <a:r>
                <a:rPr lang="en-US" sz="8200">
                  <a:solidFill>
                    <a:srgbClr val="9976FF"/>
                  </a:solidFill>
                  <a:latin typeface="Inter Bold"/>
                </a:rPr>
                <a:t>AR </a:t>
              </a:r>
              <a:r>
                <a:rPr lang="en-US" sz="8200">
                  <a:solidFill>
                    <a:srgbClr val="000000"/>
                  </a:solidFill>
                  <a:latin typeface="Inter Bold"/>
                </a:rPr>
                <a:t>Store</a:t>
              </a:r>
            </a:p>
          </p:txBody>
        </p:sp>
        <p:sp>
          <p:nvSpPr>
            <p:cNvPr id="4" name="TextBox 4"/>
            <p:cNvSpPr txBox="1"/>
            <p:nvPr/>
          </p:nvSpPr>
          <p:spPr>
            <a:xfrm>
              <a:off x="0" y="-47625"/>
              <a:ext cx="11431547" cy="525145"/>
            </a:xfrm>
            <a:prstGeom prst="rect">
              <a:avLst/>
            </a:prstGeom>
          </p:spPr>
          <p:txBody>
            <a:bodyPr lIns="0" tIns="0" rIns="0" bIns="0" rtlCol="0" anchor="t">
              <a:spAutoFit/>
            </a:bodyPr>
            <a:lstStyle/>
            <a:p>
              <a:pPr>
                <a:lnSpc>
                  <a:spcPts val="3359"/>
                </a:lnSpc>
              </a:pPr>
              <a:r>
                <a:rPr lang="en-US" sz="2400">
                  <a:solidFill>
                    <a:srgbClr val="000000"/>
                  </a:solidFill>
                  <a:latin typeface="Inter"/>
                </a:rPr>
                <a:t>NEPAL ENGINEERING COLLEGE</a:t>
              </a:r>
            </a:p>
          </p:txBody>
        </p:sp>
        <p:sp>
          <p:nvSpPr>
            <p:cNvPr id="5" name="TextBox 5"/>
            <p:cNvSpPr txBox="1"/>
            <p:nvPr/>
          </p:nvSpPr>
          <p:spPr>
            <a:xfrm>
              <a:off x="0" y="3987853"/>
              <a:ext cx="11431547" cy="1715558"/>
            </a:xfrm>
            <a:prstGeom prst="rect">
              <a:avLst/>
            </a:prstGeom>
          </p:spPr>
          <p:txBody>
            <a:bodyPr lIns="0" tIns="0" rIns="0" bIns="0" rtlCol="0" anchor="t">
              <a:spAutoFit/>
            </a:bodyPr>
            <a:lstStyle/>
            <a:p>
              <a:pPr>
                <a:lnSpc>
                  <a:spcPts val="3499"/>
                </a:lnSpc>
              </a:pPr>
              <a:r>
                <a:rPr lang="en-US" sz="2499">
                  <a:solidFill>
                    <a:srgbClr val="000000"/>
                  </a:solidFill>
                  <a:latin typeface="Inter"/>
                </a:rPr>
                <a:t>Samar Shrestha (019-370)</a:t>
              </a:r>
            </a:p>
            <a:p>
              <a:pPr>
                <a:lnSpc>
                  <a:spcPts val="3499"/>
                </a:lnSpc>
              </a:pPr>
              <a:r>
                <a:rPr lang="en-US" sz="2499">
                  <a:solidFill>
                    <a:srgbClr val="000000"/>
                  </a:solidFill>
                  <a:latin typeface="Inter"/>
                </a:rPr>
                <a:t>Sushant Byanju Shrestha (019-392)</a:t>
              </a:r>
            </a:p>
            <a:p>
              <a:pPr>
                <a:lnSpc>
                  <a:spcPts val="3499"/>
                </a:lnSpc>
              </a:pPr>
              <a:r>
                <a:rPr lang="en-US" sz="2499">
                  <a:solidFill>
                    <a:srgbClr val="000000"/>
                  </a:solidFill>
                  <a:latin typeface="Inter"/>
                </a:rPr>
                <a:t>Umesh Shrestha (019-394)</a:t>
              </a:r>
            </a:p>
          </p:txBody>
        </p:sp>
      </p:grpSp>
      <p:sp>
        <p:nvSpPr>
          <p:cNvPr id="6" name="Freeform 6"/>
          <p:cNvSpPr/>
          <p:nvPr/>
        </p:nvSpPr>
        <p:spPr>
          <a:xfrm>
            <a:off x="11504395" y="5082327"/>
            <a:ext cx="5294871" cy="3253939"/>
          </a:xfrm>
          <a:custGeom>
            <a:avLst/>
            <a:gdLst/>
            <a:ahLst/>
            <a:cxnLst/>
            <a:rect l="l" t="t" r="r" b="b"/>
            <a:pathLst>
              <a:path w="5294871" h="3253939">
                <a:moveTo>
                  <a:pt x="0" y="0"/>
                </a:moveTo>
                <a:lnTo>
                  <a:pt x="5294870" y="0"/>
                </a:lnTo>
                <a:lnTo>
                  <a:pt x="5294870" y="3253939"/>
                </a:lnTo>
                <a:lnTo>
                  <a:pt x="0" y="325393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7" name="Freeform 7"/>
          <p:cNvSpPr/>
          <p:nvPr/>
        </p:nvSpPr>
        <p:spPr>
          <a:xfrm>
            <a:off x="11504395" y="3455358"/>
            <a:ext cx="5294871" cy="3253939"/>
          </a:xfrm>
          <a:custGeom>
            <a:avLst/>
            <a:gdLst/>
            <a:ahLst/>
            <a:cxnLst/>
            <a:rect l="l" t="t" r="r" b="b"/>
            <a:pathLst>
              <a:path w="5294871" h="3253939">
                <a:moveTo>
                  <a:pt x="0" y="0"/>
                </a:moveTo>
                <a:lnTo>
                  <a:pt x="5294870" y="0"/>
                </a:lnTo>
                <a:lnTo>
                  <a:pt x="5294870" y="3253939"/>
                </a:lnTo>
                <a:lnTo>
                  <a:pt x="0" y="325393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8" name="Freeform 8"/>
          <p:cNvSpPr/>
          <p:nvPr/>
        </p:nvSpPr>
        <p:spPr>
          <a:xfrm>
            <a:off x="11504395" y="1950734"/>
            <a:ext cx="5294871" cy="3253939"/>
          </a:xfrm>
          <a:custGeom>
            <a:avLst/>
            <a:gdLst/>
            <a:ahLst/>
            <a:cxnLst/>
            <a:rect l="l" t="t" r="r" b="b"/>
            <a:pathLst>
              <a:path w="5294871" h="3253939">
                <a:moveTo>
                  <a:pt x="0" y="0"/>
                </a:moveTo>
                <a:lnTo>
                  <a:pt x="5294870" y="0"/>
                </a:lnTo>
                <a:lnTo>
                  <a:pt x="5294870" y="3253939"/>
                </a:lnTo>
                <a:lnTo>
                  <a:pt x="0" y="325393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stCondLst>
                                    <p:cond delay="25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0-#ppt_h/2"/>
                                          </p:val>
                                        </p:tav>
                                        <p:tav tm="100000">
                                          <p:val>
                                            <p:strVal val="#ppt_y"/>
                                          </p:val>
                                        </p:tav>
                                      </p:tavLst>
                                    </p:anim>
                                  </p:childTnLst>
                                </p:cTn>
                              </p:par>
                              <p:par>
                                <p:cTn id="13" presetID="2" presetClass="entr" presetSubtype="1" fill="hold" grpId="0" nodeType="withEffect">
                                  <p:stCondLst>
                                    <p:cond delay="50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ppt_x"/>
                                          </p:val>
                                        </p:tav>
                                        <p:tav tm="100000">
                                          <p:val>
                                            <p:strVal val="#ppt_x"/>
                                          </p:val>
                                        </p:tav>
                                      </p:tavLst>
                                    </p:anim>
                                    <p:anim calcmode="lin" valueType="num">
                                      <p:cBhvr additive="base">
                                        <p:cTn id="16" dur="500" fill="hold"/>
                                        <p:tgtEl>
                                          <p:spTgt spid="8"/>
                                        </p:tgtEl>
                                        <p:attrNameLst>
                                          <p:attrName>ppt_y</p:attrName>
                                        </p:attrNameLst>
                                      </p:cBhvr>
                                      <p:tavLst>
                                        <p:tav tm="0">
                                          <p:val>
                                            <p:strVal val="0-#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1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8068392" y="9461389"/>
            <a:ext cx="2151215" cy="630555"/>
          </a:xfrm>
          <a:prstGeom prst="rect">
            <a:avLst/>
          </a:prstGeom>
        </p:spPr>
        <p:txBody>
          <a:bodyPr lIns="0" tIns="0" rIns="0" bIns="0" rtlCol="0" anchor="t">
            <a:spAutoFit/>
          </a:bodyPr>
          <a:lstStyle/>
          <a:p>
            <a:pPr marL="0" lvl="0" indent="0" algn="ctr">
              <a:lnSpc>
                <a:spcPts val="2519"/>
              </a:lnSpc>
              <a:spcBef>
                <a:spcPct val="0"/>
              </a:spcBef>
            </a:pPr>
            <a:r>
              <a:rPr lang="en-US" sz="1799" spc="437">
                <a:solidFill>
                  <a:srgbClr val="000000"/>
                </a:solidFill>
                <a:latin typeface="Inter" panose="020B0604020202020204" charset="0"/>
                <a:ea typeface="Inter" panose="020B0604020202020204" charset="0"/>
              </a:rPr>
              <a:t>BLOCK DIAGRAM</a:t>
            </a:r>
          </a:p>
        </p:txBody>
      </p:sp>
      <p:sp>
        <p:nvSpPr>
          <p:cNvPr id="3" name="Freeform 3"/>
          <p:cNvSpPr/>
          <p:nvPr/>
        </p:nvSpPr>
        <p:spPr>
          <a:xfrm>
            <a:off x="5016448" y="188201"/>
            <a:ext cx="8255105" cy="9070099"/>
          </a:xfrm>
          <a:custGeom>
            <a:avLst/>
            <a:gdLst/>
            <a:ahLst/>
            <a:cxnLst/>
            <a:rect l="l" t="t" r="r" b="b"/>
            <a:pathLst>
              <a:path w="8255105" h="9070099">
                <a:moveTo>
                  <a:pt x="0" y="0"/>
                </a:moveTo>
                <a:lnTo>
                  <a:pt x="8255104" y="0"/>
                </a:lnTo>
                <a:lnTo>
                  <a:pt x="8255104" y="9070099"/>
                </a:lnTo>
                <a:lnTo>
                  <a:pt x="0" y="9070099"/>
                </a:lnTo>
                <a:lnTo>
                  <a:pt x="0" y="0"/>
                </a:lnTo>
                <a:close/>
              </a:path>
            </a:pathLst>
          </a:custGeom>
          <a:blipFill>
            <a:blip r:embed="rId2"/>
            <a:stretch>
              <a:fillRect/>
            </a:stretch>
          </a:blipFill>
        </p:spPr>
        <p:txBody>
          <a:bodyPr/>
          <a:lstStyle/>
          <a:p>
            <a:endParaRPr lang="en-US"/>
          </a:p>
        </p:txBody>
      </p:sp>
      <p:sp>
        <p:nvSpPr>
          <p:cNvPr id="4" name="TextBox 4"/>
          <p:cNvSpPr txBox="1"/>
          <p:nvPr/>
        </p:nvSpPr>
        <p:spPr>
          <a:xfrm>
            <a:off x="1028700" y="9461389"/>
            <a:ext cx="2151215" cy="294696"/>
          </a:xfrm>
          <a:prstGeom prst="rect">
            <a:avLst/>
          </a:prstGeom>
        </p:spPr>
        <p:txBody>
          <a:bodyPr lIns="0" tIns="0" rIns="0" bIns="0" rtlCol="0" anchor="t">
            <a:spAutoFit/>
          </a:bodyPr>
          <a:lstStyle/>
          <a:p>
            <a:pPr marL="0" lvl="0" indent="0">
              <a:lnSpc>
                <a:spcPts val="2519"/>
              </a:lnSpc>
              <a:spcBef>
                <a:spcPct val="0"/>
              </a:spcBef>
            </a:pPr>
            <a:r>
              <a:rPr lang="en-US" sz="1799" spc="437">
                <a:solidFill>
                  <a:srgbClr val="000000"/>
                </a:solidFill>
                <a:latin typeface="Inter" panose="020B0604020202020204" charset="0"/>
                <a:ea typeface="Inter" panose="020B0604020202020204" charset="0"/>
              </a:rPr>
              <a:t>GENERAL</a:t>
            </a:r>
          </a:p>
        </p:txBody>
      </p:sp>
      <p:sp>
        <p:nvSpPr>
          <p:cNvPr id="5" name="TextBox 5"/>
          <p:cNvSpPr txBox="1"/>
          <p:nvPr/>
        </p:nvSpPr>
        <p:spPr>
          <a:xfrm>
            <a:off x="15354154" y="9461389"/>
            <a:ext cx="1905146" cy="294696"/>
          </a:xfrm>
          <a:prstGeom prst="rect">
            <a:avLst/>
          </a:prstGeom>
        </p:spPr>
        <p:txBody>
          <a:bodyPr lIns="0" tIns="0" rIns="0" bIns="0" rtlCol="0" anchor="t">
            <a:spAutoFit/>
          </a:bodyPr>
          <a:lstStyle/>
          <a:p>
            <a:pPr marL="0" lvl="0" indent="0" algn="r">
              <a:lnSpc>
                <a:spcPts val="2519"/>
              </a:lnSpc>
              <a:spcBef>
                <a:spcPct val="0"/>
              </a:spcBef>
            </a:pPr>
            <a:r>
              <a:rPr lang="en-US" sz="1799" spc="437">
                <a:solidFill>
                  <a:srgbClr val="000000"/>
                </a:solidFill>
                <a:latin typeface="Inter" panose="020B0604020202020204" charset="0"/>
                <a:ea typeface="Inter" panose="020B0604020202020204" charset="0"/>
              </a:rPr>
              <a:t>AR STORE</a:t>
            </a:r>
          </a:p>
        </p:txBody>
      </p:sp>
      <p:sp>
        <p:nvSpPr>
          <p:cNvPr id="7" name="TextBox 6">
            <a:extLst>
              <a:ext uri="{FF2B5EF4-FFF2-40B4-BE49-F238E27FC236}">
                <a16:creationId xmlns:a16="http://schemas.microsoft.com/office/drawing/2014/main" id="{C6D1A393-D5F3-C635-FFA6-0065D26450CC}"/>
              </a:ext>
            </a:extLst>
          </p:cNvPr>
          <p:cNvSpPr txBox="1"/>
          <p:nvPr/>
        </p:nvSpPr>
        <p:spPr>
          <a:xfrm>
            <a:off x="9127255" y="9884967"/>
            <a:ext cx="9144000" cy="402033"/>
          </a:xfrm>
          <a:prstGeom prst="rect">
            <a:avLst/>
          </a:prstGeom>
          <a:noFill/>
        </p:spPr>
        <p:txBody>
          <a:bodyPr wrap="square">
            <a:spAutoFit/>
          </a:bodyPr>
          <a:lstStyle/>
          <a:p>
            <a:pPr algn="r">
              <a:lnSpc>
                <a:spcPts val="2606"/>
              </a:lnSpc>
              <a:spcBef>
                <a:spcPct val="0"/>
              </a:spcBef>
            </a:pPr>
            <a:r>
              <a:rPr lang="en-US" sz="1800" dirty="0">
                <a:latin typeface="Open Sans"/>
              </a:rPr>
              <a:t>Page 07</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5709469" y="0"/>
            <a:ext cx="6869061" cy="9258300"/>
          </a:xfrm>
          <a:custGeom>
            <a:avLst/>
            <a:gdLst/>
            <a:ahLst/>
            <a:cxnLst/>
            <a:rect l="l" t="t" r="r" b="b"/>
            <a:pathLst>
              <a:path w="6869061" h="9258300">
                <a:moveTo>
                  <a:pt x="0" y="0"/>
                </a:moveTo>
                <a:lnTo>
                  <a:pt x="6869062" y="0"/>
                </a:lnTo>
                <a:lnTo>
                  <a:pt x="6869062" y="9258300"/>
                </a:lnTo>
                <a:lnTo>
                  <a:pt x="0" y="9258300"/>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8068392" y="9461389"/>
            <a:ext cx="2151215" cy="294696"/>
          </a:xfrm>
          <a:prstGeom prst="rect">
            <a:avLst/>
          </a:prstGeom>
        </p:spPr>
        <p:txBody>
          <a:bodyPr lIns="0" tIns="0" rIns="0" bIns="0" rtlCol="0" anchor="t">
            <a:spAutoFit/>
          </a:bodyPr>
          <a:lstStyle/>
          <a:p>
            <a:pPr marL="0" lvl="0" indent="0" algn="ctr">
              <a:lnSpc>
                <a:spcPts val="2519"/>
              </a:lnSpc>
              <a:spcBef>
                <a:spcPct val="0"/>
              </a:spcBef>
            </a:pPr>
            <a:r>
              <a:rPr lang="en-US" sz="1799" spc="437">
                <a:solidFill>
                  <a:srgbClr val="000000"/>
                </a:solidFill>
                <a:latin typeface="Inter" panose="020B0604020202020204" charset="0"/>
                <a:ea typeface="Inter" panose="020B0604020202020204" charset="0"/>
              </a:rPr>
              <a:t>FLOW CHART</a:t>
            </a:r>
          </a:p>
        </p:txBody>
      </p:sp>
      <p:sp>
        <p:nvSpPr>
          <p:cNvPr id="4" name="TextBox 4"/>
          <p:cNvSpPr txBox="1"/>
          <p:nvPr/>
        </p:nvSpPr>
        <p:spPr>
          <a:xfrm>
            <a:off x="1028700" y="9461389"/>
            <a:ext cx="2151215" cy="294696"/>
          </a:xfrm>
          <a:prstGeom prst="rect">
            <a:avLst/>
          </a:prstGeom>
        </p:spPr>
        <p:txBody>
          <a:bodyPr lIns="0" tIns="0" rIns="0" bIns="0" rtlCol="0" anchor="t">
            <a:spAutoFit/>
          </a:bodyPr>
          <a:lstStyle/>
          <a:p>
            <a:pPr marL="0" lvl="0" indent="0">
              <a:lnSpc>
                <a:spcPts val="2519"/>
              </a:lnSpc>
              <a:spcBef>
                <a:spcPct val="0"/>
              </a:spcBef>
            </a:pPr>
            <a:r>
              <a:rPr lang="en-US" sz="1799" spc="437">
                <a:solidFill>
                  <a:srgbClr val="000000"/>
                </a:solidFill>
                <a:latin typeface="Inter" panose="020B0604020202020204" charset="0"/>
                <a:ea typeface="Inter" panose="020B0604020202020204" charset="0"/>
              </a:rPr>
              <a:t>GENERAL</a:t>
            </a:r>
          </a:p>
        </p:txBody>
      </p:sp>
      <p:sp>
        <p:nvSpPr>
          <p:cNvPr id="5" name="TextBox 5"/>
          <p:cNvSpPr txBox="1"/>
          <p:nvPr/>
        </p:nvSpPr>
        <p:spPr>
          <a:xfrm>
            <a:off x="15354154" y="9461389"/>
            <a:ext cx="1905146" cy="294696"/>
          </a:xfrm>
          <a:prstGeom prst="rect">
            <a:avLst/>
          </a:prstGeom>
        </p:spPr>
        <p:txBody>
          <a:bodyPr lIns="0" tIns="0" rIns="0" bIns="0" rtlCol="0" anchor="t">
            <a:spAutoFit/>
          </a:bodyPr>
          <a:lstStyle/>
          <a:p>
            <a:pPr marL="0" lvl="0" indent="0" algn="r">
              <a:lnSpc>
                <a:spcPts val="2519"/>
              </a:lnSpc>
              <a:spcBef>
                <a:spcPct val="0"/>
              </a:spcBef>
            </a:pPr>
            <a:r>
              <a:rPr lang="en-US" sz="1799" spc="437">
                <a:solidFill>
                  <a:srgbClr val="000000"/>
                </a:solidFill>
                <a:latin typeface="Inter" panose="020B0604020202020204" charset="0"/>
                <a:ea typeface="Inter" panose="020B0604020202020204" charset="0"/>
              </a:rPr>
              <a:t>AR STORE</a:t>
            </a:r>
          </a:p>
        </p:txBody>
      </p:sp>
      <p:sp>
        <p:nvSpPr>
          <p:cNvPr id="7" name="TextBox 6">
            <a:extLst>
              <a:ext uri="{FF2B5EF4-FFF2-40B4-BE49-F238E27FC236}">
                <a16:creationId xmlns:a16="http://schemas.microsoft.com/office/drawing/2014/main" id="{8D2FB265-1C75-94F6-208A-83F29311DDC4}"/>
              </a:ext>
            </a:extLst>
          </p:cNvPr>
          <p:cNvSpPr txBox="1"/>
          <p:nvPr/>
        </p:nvSpPr>
        <p:spPr>
          <a:xfrm>
            <a:off x="9144000" y="9884967"/>
            <a:ext cx="9144000" cy="402033"/>
          </a:xfrm>
          <a:prstGeom prst="rect">
            <a:avLst/>
          </a:prstGeom>
          <a:noFill/>
        </p:spPr>
        <p:txBody>
          <a:bodyPr wrap="square">
            <a:spAutoFit/>
          </a:bodyPr>
          <a:lstStyle/>
          <a:p>
            <a:pPr algn="r">
              <a:lnSpc>
                <a:spcPts val="2606"/>
              </a:lnSpc>
              <a:spcBef>
                <a:spcPct val="0"/>
              </a:spcBef>
            </a:pPr>
            <a:r>
              <a:rPr lang="en-US" sz="1800" dirty="0">
                <a:latin typeface="Open Sans"/>
              </a:rPr>
              <a:t>Page 08</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7452902" y="9640959"/>
            <a:ext cx="3921343" cy="295722"/>
          </a:xfrm>
          <a:prstGeom prst="rect">
            <a:avLst/>
          </a:prstGeom>
        </p:spPr>
        <p:txBody>
          <a:bodyPr wrap="square" lIns="0" tIns="0" rIns="0" bIns="0" rtlCol="0" anchor="t">
            <a:spAutoFit/>
          </a:bodyPr>
          <a:lstStyle/>
          <a:p>
            <a:pPr marL="0" lvl="0" indent="0" algn="ctr">
              <a:lnSpc>
                <a:spcPts val="2519"/>
              </a:lnSpc>
              <a:spcBef>
                <a:spcPct val="0"/>
              </a:spcBef>
            </a:pPr>
            <a:r>
              <a:rPr lang="en-US" sz="1799" spc="437" dirty="0">
                <a:solidFill>
                  <a:srgbClr val="000000"/>
                </a:solidFill>
                <a:latin typeface="Inter" panose="020B0604020202020204" charset="0"/>
                <a:ea typeface="Inter" panose="020B0604020202020204" charset="0"/>
              </a:rPr>
              <a:t>USE CASE DIAGRAM</a:t>
            </a:r>
          </a:p>
        </p:txBody>
      </p:sp>
      <p:sp>
        <p:nvSpPr>
          <p:cNvPr id="5" name="TextBox 5"/>
          <p:cNvSpPr txBox="1"/>
          <p:nvPr/>
        </p:nvSpPr>
        <p:spPr>
          <a:xfrm>
            <a:off x="15354154" y="9461389"/>
            <a:ext cx="1905146" cy="294696"/>
          </a:xfrm>
          <a:prstGeom prst="rect">
            <a:avLst/>
          </a:prstGeom>
        </p:spPr>
        <p:txBody>
          <a:bodyPr lIns="0" tIns="0" rIns="0" bIns="0" rtlCol="0" anchor="t">
            <a:spAutoFit/>
          </a:bodyPr>
          <a:lstStyle/>
          <a:p>
            <a:pPr marL="0" lvl="0" indent="0" algn="r">
              <a:lnSpc>
                <a:spcPts val="2519"/>
              </a:lnSpc>
              <a:spcBef>
                <a:spcPct val="0"/>
              </a:spcBef>
            </a:pPr>
            <a:r>
              <a:rPr lang="en-US" sz="1799" spc="437">
                <a:solidFill>
                  <a:srgbClr val="000000"/>
                </a:solidFill>
                <a:latin typeface="Inter" panose="020B0604020202020204" charset="0"/>
                <a:ea typeface="Inter" panose="020B0604020202020204" charset="0"/>
              </a:rPr>
              <a:t>AR STORE</a:t>
            </a:r>
          </a:p>
        </p:txBody>
      </p:sp>
      <p:sp>
        <p:nvSpPr>
          <p:cNvPr id="7" name="TextBox 6">
            <a:extLst>
              <a:ext uri="{FF2B5EF4-FFF2-40B4-BE49-F238E27FC236}">
                <a16:creationId xmlns:a16="http://schemas.microsoft.com/office/drawing/2014/main" id="{8D2FB265-1C75-94F6-208A-83F29311DDC4}"/>
              </a:ext>
            </a:extLst>
          </p:cNvPr>
          <p:cNvSpPr txBox="1"/>
          <p:nvPr/>
        </p:nvSpPr>
        <p:spPr>
          <a:xfrm>
            <a:off x="9144000" y="9884967"/>
            <a:ext cx="9144000" cy="402033"/>
          </a:xfrm>
          <a:prstGeom prst="rect">
            <a:avLst/>
          </a:prstGeom>
          <a:noFill/>
        </p:spPr>
        <p:txBody>
          <a:bodyPr wrap="square">
            <a:spAutoFit/>
          </a:bodyPr>
          <a:lstStyle/>
          <a:p>
            <a:pPr algn="r">
              <a:lnSpc>
                <a:spcPts val="2606"/>
              </a:lnSpc>
              <a:spcBef>
                <a:spcPct val="0"/>
              </a:spcBef>
            </a:pPr>
            <a:r>
              <a:rPr lang="en-US" sz="1800" dirty="0">
                <a:latin typeface="Open Sans"/>
              </a:rPr>
              <a:t>Page 08</a:t>
            </a:r>
          </a:p>
        </p:txBody>
      </p:sp>
      <p:pic>
        <p:nvPicPr>
          <p:cNvPr id="6" name="Picture 5">
            <a:extLst>
              <a:ext uri="{FF2B5EF4-FFF2-40B4-BE49-F238E27FC236}">
                <a16:creationId xmlns:a16="http://schemas.microsoft.com/office/drawing/2014/main" id="{BB100589-9ADE-A542-17D5-E39428353D34}"/>
              </a:ext>
            </a:extLst>
          </p:cNvPr>
          <p:cNvPicPr>
            <a:picLocks noChangeAspect="1"/>
          </p:cNvPicPr>
          <p:nvPr/>
        </p:nvPicPr>
        <p:blipFill>
          <a:blip r:embed="rId2"/>
          <a:stretch>
            <a:fillRect/>
          </a:stretch>
        </p:blipFill>
        <p:spPr>
          <a:xfrm>
            <a:off x="5110689" y="236735"/>
            <a:ext cx="7364751" cy="9087409"/>
          </a:xfrm>
          <a:prstGeom prst="rect">
            <a:avLst/>
          </a:prstGeom>
        </p:spPr>
      </p:pic>
    </p:spTree>
    <p:extLst>
      <p:ext uri="{BB962C8B-B14F-4D97-AF65-F5344CB8AC3E}">
        <p14:creationId xmlns:p14="http://schemas.microsoft.com/office/powerpoint/2010/main" val="1218805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8068392" y="9461389"/>
            <a:ext cx="2151215" cy="294696"/>
          </a:xfrm>
          <a:prstGeom prst="rect">
            <a:avLst/>
          </a:prstGeom>
        </p:spPr>
        <p:txBody>
          <a:bodyPr lIns="0" tIns="0" rIns="0" bIns="0" rtlCol="0" anchor="t">
            <a:spAutoFit/>
          </a:bodyPr>
          <a:lstStyle/>
          <a:p>
            <a:pPr marL="0" lvl="0" indent="0" algn="ctr">
              <a:lnSpc>
                <a:spcPts val="2519"/>
              </a:lnSpc>
              <a:spcBef>
                <a:spcPct val="0"/>
              </a:spcBef>
            </a:pPr>
            <a:r>
              <a:rPr lang="en-US" sz="1799" spc="437" dirty="0">
                <a:solidFill>
                  <a:srgbClr val="000000"/>
                </a:solidFill>
                <a:latin typeface="Inter" panose="020B0604020202020204" charset="0"/>
                <a:ea typeface="Inter" panose="020B0604020202020204" charset="0"/>
              </a:rPr>
              <a:t>LEVEL 0</a:t>
            </a:r>
          </a:p>
        </p:txBody>
      </p:sp>
      <p:sp>
        <p:nvSpPr>
          <p:cNvPr id="4" name="TextBox 4"/>
          <p:cNvSpPr txBox="1"/>
          <p:nvPr/>
        </p:nvSpPr>
        <p:spPr>
          <a:xfrm>
            <a:off x="1028700" y="9461389"/>
            <a:ext cx="2151215" cy="294696"/>
          </a:xfrm>
          <a:prstGeom prst="rect">
            <a:avLst/>
          </a:prstGeom>
        </p:spPr>
        <p:txBody>
          <a:bodyPr lIns="0" tIns="0" rIns="0" bIns="0" rtlCol="0" anchor="t">
            <a:spAutoFit/>
          </a:bodyPr>
          <a:lstStyle/>
          <a:p>
            <a:pPr marL="0" lvl="0" indent="0">
              <a:lnSpc>
                <a:spcPts val="2519"/>
              </a:lnSpc>
              <a:spcBef>
                <a:spcPct val="0"/>
              </a:spcBef>
            </a:pPr>
            <a:r>
              <a:rPr lang="en-US" sz="1799" spc="437" dirty="0">
                <a:solidFill>
                  <a:srgbClr val="000000"/>
                </a:solidFill>
                <a:latin typeface="Inter" panose="020B0604020202020204" charset="0"/>
                <a:ea typeface="Inter" panose="020B0604020202020204" charset="0"/>
              </a:rPr>
              <a:t>DFD</a:t>
            </a:r>
          </a:p>
        </p:txBody>
      </p:sp>
      <p:sp>
        <p:nvSpPr>
          <p:cNvPr id="5" name="TextBox 5"/>
          <p:cNvSpPr txBox="1"/>
          <p:nvPr/>
        </p:nvSpPr>
        <p:spPr>
          <a:xfrm>
            <a:off x="15354154" y="9461389"/>
            <a:ext cx="1905146" cy="294696"/>
          </a:xfrm>
          <a:prstGeom prst="rect">
            <a:avLst/>
          </a:prstGeom>
        </p:spPr>
        <p:txBody>
          <a:bodyPr lIns="0" tIns="0" rIns="0" bIns="0" rtlCol="0" anchor="t">
            <a:spAutoFit/>
          </a:bodyPr>
          <a:lstStyle/>
          <a:p>
            <a:pPr marL="0" lvl="0" indent="0" algn="r">
              <a:lnSpc>
                <a:spcPts val="2519"/>
              </a:lnSpc>
              <a:spcBef>
                <a:spcPct val="0"/>
              </a:spcBef>
            </a:pPr>
            <a:r>
              <a:rPr lang="en-US" sz="1799" spc="437">
                <a:solidFill>
                  <a:srgbClr val="000000"/>
                </a:solidFill>
                <a:latin typeface="Inter" panose="020B0604020202020204" charset="0"/>
                <a:ea typeface="Inter" panose="020B0604020202020204" charset="0"/>
              </a:rPr>
              <a:t>AR STORE</a:t>
            </a:r>
          </a:p>
        </p:txBody>
      </p:sp>
      <p:sp>
        <p:nvSpPr>
          <p:cNvPr id="7" name="TextBox 6">
            <a:extLst>
              <a:ext uri="{FF2B5EF4-FFF2-40B4-BE49-F238E27FC236}">
                <a16:creationId xmlns:a16="http://schemas.microsoft.com/office/drawing/2014/main" id="{8D2FB265-1C75-94F6-208A-83F29311DDC4}"/>
              </a:ext>
            </a:extLst>
          </p:cNvPr>
          <p:cNvSpPr txBox="1"/>
          <p:nvPr/>
        </p:nvSpPr>
        <p:spPr>
          <a:xfrm>
            <a:off x="9144000" y="9884967"/>
            <a:ext cx="9144000" cy="402033"/>
          </a:xfrm>
          <a:prstGeom prst="rect">
            <a:avLst/>
          </a:prstGeom>
          <a:noFill/>
        </p:spPr>
        <p:txBody>
          <a:bodyPr wrap="square">
            <a:spAutoFit/>
          </a:bodyPr>
          <a:lstStyle/>
          <a:p>
            <a:pPr algn="r">
              <a:lnSpc>
                <a:spcPts val="2606"/>
              </a:lnSpc>
              <a:spcBef>
                <a:spcPct val="0"/>
              </a:spcBef>
            </a:pPr>
            <a:r>
              <a:rPr lang="en-US" sz="1800" dirty="0">
                <a:latin typeface="Open Sans"/>
              </a:rPr>
              <a:t>Page 08</a:t>
            </a:r>
          </a:p>
        </p:txBody>
      </p:sp>
      <p:pic>
        <p:nvPicPr>
          <p:cNvPr id="6" name="Picture 5">
            <a:extLst>
              <a:ext uri="{FF2B5EF4-FFF2-40B4-BE49-F238E27FC236}">
                <a16:creationId xmlns:a16="http://schemas.microsoft.com/office/drawing/2014/main" id="{EF991B1D-E5E7-D0B3-C89B-4BCA931EFCC9}"/>
              </a:ext>
            </a:extLst>
          </p:cNvPr>
          <p:cNvPicPr>
            <a:picLocks noChangeAspect="1"/>
          </p:cNvPicPr>
          <p:nvPr/>
        </p:nvPicPr>
        <p:blipFill>
          <a:blip r:embed="rId2"/>
          <a:stretch>
            <a:fillRect/>
          </a:stretch>
        </p:blipFill>
        <p:spPr>
          <a:xfrm>
            <a:off x="1888117" y="3417505"/>
            <a:ext cx="14511763" cy="3451990"/>
          </a:xfrm>
          <a:prstGeom prst="rect">
            <a:avLst/>
          </a:prstGeom>
        </p:spPr>
      </p:pic>
    </p:spTree>
    <p:extLst>
      <p:ext uri="{BB962C8B-B14F-4D97-AF65-F5344CB8AC3E}">
        <p14:creationId xmlns:p14="http://schemas.microsoft.com/office/powerpoint/2010/main" val="32248232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8068392" y="9461389"/>
            <a:ext cx="2151215" cy="294696"/>
          </a:xfrm>
          <a:prstGeom prst="rect">
            <a:avLst/>
          </a:prstGeom>
        </p:spPr>
        <p:txBody>
          <a:bodyPr lIns="0" tIns="0" rIns="0" bIns="0" rtlCol="0" anchor="t">
            <a:spAutoFit/>
          </a:bodyPr>
          <a:lstStyle/>
          <a:p>
            <a:pPr marL="0" lvl="0" indent="0" algn="ctr">
              <a:lnSpc>
                <a:spcPts val="2519"/>
              </a:lnSpc>
              <a:spcBef>
                <a:spcPct val="0"/>
              </a:spcBef>
            </a:pPr>
            <a:r>
              <a:rPr lang="en-US" sz="1799" spc="437" dirty="0">
                <a:solidFill>
                  <a:srgbClr val="000000"/>
                </a:solidFill>
                <a:latin typeface="Inter" panose="020B0604020202020204" charset="0"/>
                <a:ea typeface="Inter" panose="020B0604020202020204" charset="0"/>
              </a:rPr>
              <a:t>LEVEL 1</a:t>
            </a:r>
          </a:p>
        </p:txBody>
      </p:sp>
      <p:sp>
        <p:nvSpPr>
          <p:cNvPr id="4" name="TextBox 4"/>
          <p:cNvSpPr txBox="1"/>
          <p:nvPr/>
        </p:nvSpPr>
        <p:spPr>
          <a:xfrm>
            <a:off x="1028700" y="9461389"/>
            <a:ext cx="2151215" cy="294696"/>
          </a:xfrm>
          <a:prstGeom prst="rect">
            <a:avLst/>
          </a:prstGeom>
        </p:spPr>
        <p:txBody>
          <a:bodyPr lIns="0" tIns="0" rIns="0" bIns="0" rtlCol="0" anchor="t">
            <a:spAutoFit/>
          </a:bodyPr>
          <a:lstStyle/>
          <a:p>
            <a:pPr marL="0" lvl="0" indent="0">
              <a:lnSpc>
                <a:spcPts val="2519"/>
              </a:lnSpc>
              <a:spcBef>
                <a:spcPct val="0"/>
              </a:spcBef>
            </a:pPr>
            <a:r>
              <a:rPr lang="en-US" sz="1799" spc="437" dirty="0">
                <a:solidFill>
                  <a:srgbClr val="000000"/>
                </a:solidFill>
                <a:latin typeface="Inter" panose="020B0604020202020204" charset="0"/>
                <a:ea typeface="Inter" panose="020B0604020202020204" charset="0"/>
              </a:rPr>
              <a:t>DFD</a:t>
            </a:r>
          </a:p>
        </p:txBody>
      </p:sp>
      <p:sp>
        <p:nvSpPr>
          <p:cNvPr id="5" name="TextBox 5"/>
          <p:cNvSpPr txBox="1"/>
          <p:nvPr/>
        </p:nvSpPr>
        <p:spPr>
          <a:xfrm>
            <a:off x="15354154" y="9461389"/>
            <a:ext cx="1905146" cy="294696"/>
          </a:xfrm>
          <a:prstGeom prst="rect">
            <a:avLst/>
          </a:prstGeom>
        </p:spPr>
        <p:txBody>
          <a:bodyPr lIns="0" tIns="0" rIns="0" bIns="0" rtlCol="0" anchor="t">
            <a:spAutoFit/>
          </a:bodyPr>
          <a:lstStyle/>
          <a:p>
            <a:pPr marL="0" lvl="0" indent="0" algn="r">
              <a:lnSpc>
                <a:spcPts val="2519"/>
              </a:lnSpc>
              <a:spcBef>
                <a:spcPct val="0"/>
              </a:spcBef>
            </a:pPr>
            <a:r>
              <a:rPr lang="en-US" sz="1799" spc="437">
                <a:solidFill>
                  <a:srgbClr val="000000"/>
                </a:solidFill>
                <a:latin typeface="Inter" panose="020B0604020202020204" charset="0"/>
                <a:ea typeface="Inter" panose="020B0604020202020204" charset="0"/>
              </a:rPr>
              <a:t>AR STORE</a:t>
            </a:r>
          </a:p>
        </p:txBody>
      </p:sp>
      <p:sp>
        <p:nvSpPr>
          <p:cNvPr id="7" name="TextBox 6">
            <a:extLst>
              <a:ext uri="{FF2B5EF4-FFF2-40B4-BE49-F238E27FC236}">
                <a16:creationId xmlns:a16="http://schemas.microsoft.com/office/drawing/2014/main" id="{8D2FB265-1C75-94F6-208A-83F29311DDC4}"/>
              </a:ext>
            </a:extLst>
          </p:cNvPr>
          <p:cNvSpPr txBox="1"/>
          <p:nvPr/>
        </p:nvSpPr>
        <p:spPr>
          <a:xfrm>
            <a:off x="9144000" y="9884967"/>
            <a:ext cx="9144000" cy="402033"/>
          </a:xfrm>
          <a:prstGeom prst="rect">
            <a:avLst/>
          </a:prstGeom>
          <a:noFill/>
        </p:spPr>
        <p:txBody>
          <a:bodyPr wrap="square">
            <a:spAutoFit/>
          </a:bodyPr>
          <a:lstStyle/>
          <a:p>
            <a:pPr algn="r">
              <a:lnSpc>
                <a:spcPts val="2606"/>
              </a:lnSpc>
              <a:spcBef>
                <a:spcPct val="0"/>
              </a:spcBef>
            </a:pPr>
            <a:r>
              <a:rPr lang="en-US" sz="1800" dirty="0">
                <a:latin typeface="Open Sans"/>
              </a:rPr>
              <a:t>Page 08</a:t>
            </a:r>
          </a:p>
        </p:txBody>
      </p:sp>
      <p:pic>
        <p:nvPicPr>
          <p:cNvPr id="6" name="Picture 5">
            <a:extLst>
              <a:ext uri="{FF2B5EF4-FFF2-40B4-BE49-F238E27FC236}">
                <a16:creationId xmlns:a16="http://schemas.microsoft.com/office/drawing/2014/main" id="{70BB3DBF-F2B2-4505-204C-AB87FDCAB12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28700" y="4464246"/>
            <a:ext cx="16148559" cy="1358508"/>
          </a:xfrm>
          <a:prstGeom prst="rect">
            <a:avLst/>
          </a:prstGeom>
          <a:noFill/>
          <a:ln>
            <a:noFill/>
          </a:ln>
        </p:spPr>
      </p:pic>
    </p:spTree>
    <p:extLst>
      <p:ext uri="{BB962C8B-B14F-4D97-AF65-F5344CB8AC3E}">
        <p14:creationId xmlns:p14="http://schemas.microsoft.com/office/powerpoint/2010/main" val="1535545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8068392" y="9461389"/>
            <a:ext cx="2151215" cy="294696"/>
          </a:xfrm>
          <a:prstGeom prst="rect">
            <a:avLst/>
          </a:prstGeom>
        </p:spPr>
        <p:txBody>
          <a:bodyPr lIns="0" tIns="0" rIns="0" bIns="0" rtlCol="0" anchor="t">
            <a:spAutoFit/>
          </a:bodyPr>
          <a:lstStyle/>
          <a:p>
            <a:pPr marL="0" lvl="0" indent="0" algn="ctr">
              <a:lnSpc>
                <a:spcPts val="2519"/>
              </a:lnSpc>
              <a:spcBef>
                <a:spcPct val="0"/>
              </a:spcBef>
            </a:pPr>
            <a:r>
              <a:rPr lang="en-US" sz="1799" spc="437" dirty="0">
                <a:solidFill>
                  <a:srgbClr val="000000"/>
                </a:solidFill>
                <a:latin typeface="Inter" panose="020B0604020202020204" charset="0"/>
                <a:ea typeface="Inter" panose="020B0604020202020204" charset="0"/>
              </a:rPr>
              <a:t>LEVEL 2</a:t>
            </a:r>
          </a:p>
        </p:txBody>
      </p:sp>
      <p:sp>
        <p:nvSpPr>
          <p:cNvPr id="4" name="TextBox 4"/>
          <p:cNvSpPr txBox="1"/>
          <p:nvPr/>
        </p:nvSpPr>
        <p:spPr>
          <a:xfrm>
            <a:off x="1028700" y="9461389"/>
            <a:ext cx="2151215" cy="294696"/>
          </a:xfrm>
          <a:prstGeom prst="rect">
            <a:avLst/>
          </a:prstGeom>
        </p:spPr>
        <p:txBody>
          <a:bodyPr lIns="0" tIns="0" rIns="0" bIns="0" rtlCol="0" anchor="t">
            <a:spAutoFit/>
          </a:bodyPr>
          <a:lstStyle/>
          <a:p>
            <a:pPr marL="0" lvl="0" indent="0">
              <a:lnSpc>
                <a:spcPts val="2519"/>
              </a:lnSpc>
              <a:spcBef>
                <a:spcPct val="0"/>
              </a:spcBef>
            </a:pPr>
            <a:r>
              <a:rPr lang="en-US" sz="1799" spc="437" dirty="0">
                <a:solidFill>
                  <a:srgbClr val="000000"/>
                </a:solidFill>
                <a:latin typeface="Inter" panose="020B0604020202020204" charset="0"/>
                <a:ea typeface="Inter" panose="020B0604020202020204" charset="0"/>
              </a:rPr>
              <a:t>DFD</a:t>
            </a:r>
          </a:p>
        </p:txBody>
      </p:sp>
      <p:sp>
        <p:nvSpPr>
          <p:cNvPr id="5" name="TextBox 5"/>
          <p:cNvSpPr txBox="1"/>
          <p:nvPr/>
        </p:nvSpPr>
        <p:spPr>
          <a:xfrm>
            <a:off x="15354154" y="9461389"/>
            <a:ext cx="1905146" cy="294696"/>
          </a:xfrm>
          <a:prstGeom prst="rect">
            <a:avLst/>
          </a:prstGeom>
        </p:spPr>
        <p:txBody>
          <a:bodyPr lIns="0" tIns="0" rIns="0" bIns="0" rtlCol="0" anchor="t">
            <a:spAutoFit/>
          </a:bodyPr>
          <a:lstStyle/>
          <a:p>
            <a:pPr marL="0" lvl="0" indent="0" algn="r">
              <a:lnSpc>
                <a:spcPts val="2519"/>
              </a:lnSpc>
              <a:spcBef>
                <a:spcPct val="0"/>
              </a:spcBef>
            </a:pPr>
            <a:r>
              <a:rPr lang="en-US" sz="1799" spc="437">
                <a:solidFill>
                  <a:srgbClr val="000000"/>
                </a:solidFill>
                <a:latin typeface="Inter" panose="020B0604020202020204" charset="0"/>
                <a:ea typeface="Inter" panose="020B0604020202020204" charset="0"/>
              </a:rPr>
              <a:t>AR STORE</a:t>
            </a:r>
          </a:p>
        </p:txBody>
      </p:sp>
      <p:sp>
        <p:nvSpPr>
          <p:cNvPr id="7" name="TextBox 6">
            <a:extLst>
              <a:ext uri="{FF2B5EF4-FFF2-40B4-BE49-F238E27FC236}">
                <a16:creationId xmlns:a16="http://schemas.microsoft.com/office/drawing/2014/main" id="{8D2FB265-1C75-94F6-208A-83F29311DDC4}"/>
              </a:ext>
            </a:extLst>
          </p:cNvPr>
          <p:cNvSpPr txBox="1"/>
          <p:nvPr/>
        </p:nvSpPr>
        <p:spPr>
          <a:xfrm>
            <a:off x="9144000" y="9884967"/>
            <a:ext cx="9144000" cy="402033"/>
          </a:xfrm>
          <a:prstGeom prst="rect">
            <a:avLst/>
          </a:prstGeom>
          <a:noFill/>
        </p:spPr>
        <p:txBody>
          <a:bodyPr wrap="square">
            <a:spAutoFit/>
          </a:bodyPr>
          <a:lstStyle/>
          <a:p>
            <a:pPr algn="r">
              <a:lnSpc>
                <a:spcPts val="2606"/>
              </a:lnSpc>
              <a:spcBef>
                <a:spcPct val="0"/>
              </a:spcBef>
            </a:pPr>
            <a:r>
              <a:rPr lang="en-US" sz="1800" dirty="0">
                <a:latin typeface="Open Sans"/>
              </a:rPr>
              <a:t>Page 08</a:t>
            </a:r>
          </a:p>
        </p:txBody>
      </p:sp>
      <p:pic>
        <p:nvPicPr>
          <p:cNvPr id="6" name="Picture 5">
            <a:extLst>
              <a:ext uri="{FF2B5EF4-FFF2-40B4-BE49-F238E27FC236}">
                <a16:creationId xmlns:a16="http://schemas.microsoft.com/office/drawing/2014/main" id="{9ADCAD22-E7F0-AE25-89C1-92EAB593015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11240" y="1842073"/>
            <a:ext cx="16465520" cy="6602854"/>
          </a:xfrm>
          <a:prstGeom prst="rect">
            <a:avLst/>
          </a:prstGeom>
          <a:noFill/>
          <a:ln>
            <a:noFill/>
          </a:ln>
        </p:spPr>
      </p:pic>
    </p:spTree>
    <p:extLst>
      <p:ext uri="{BB962C8B-B14F-4D97-AF65-F5344CB8AC3E}">
        <p14:creationId xmlns:p14="http://schemas.microsoft.com/office/powerpoint/2010/main" val="6194935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EFEFE"/>
        </a:solidFill>
        <a:effectLst/>
      </p:bgPr>
    </p:bg>
    <p:spTree>
      <p:nvGrpSpPr>
        <p:cNvPr id="1" name=""/>
        <p:cNvGrpSpPr/>
        <p:nvPr/>
      </p:nvGrpSpPr>
      <p:grpSpPr>
        <a:xfrm>
          <a:off x="0" y="0"/>
          <a:ext cx="0" cy="0"/>
          <a:chOff x="0" y="0"/>
          <a:chExt cx="0" cy="0"/>
        </a:xfrm>
      </p:grpSpPr>
      <p:grpSp>
        <p:nvGrpSpPr>
          <p:cNvPr id="2" name="Group 2"/>
          <p:cNvGrpSpPr/>
          <p:nvPr/>
        </p:nvGrpSpPr>
        <p:grpSpPr>
          <a:xfrm>
            <a:off x="1028700" y="924996"/>
            <a:ext cx="226459" cy="226459"/>
            <a:chOff x="0" y="0"/>
            <a:chExt cx="1913890" cy="1913890"/>
          </a:xfrm>
        </p:grpSpPr>
        <p:sp>
          <p:nvSpPr>
            <p:cNvPr id="3" name="Freeform 3"/>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D9DAD9"/>
            </a:solidFill>
          </p:spPr>
          <p:txBody>
            <a:bodyPr/>
            <a:lstStyle/>
            <a:p>
              <a:endParaRPr lang="en-US"/>
            </a:p>
          </p:txBody>
        </p:sp>
      </p:grpSp>
      <p:grpSp>
        <p:nvGrpSpPr>
          <p:cNvPr id="4" name="Group 4"/>
          <p:cNvGrpSpPr/>
          <p:nvPr/>
        </p:nvGrpSpPr>
        <p:grpSpPr>
          <a:xfrm>
            <a:off x="1558901" y="924996"/>
            <a:ext cx="226459" cy="226459"/>
            <a:chOff x="0" y="0"/>
            <a:chExt cx="1913890" cy="1913890"/>
          </a:xfrm>
        </p:grpSpPr>
        <p:sp>
          <p:nvSpPr>
            <p:cNvPr id="5" name="Freeform 5"/>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D9DAD9"/>
            </a:solidFill>
          </p:spPr>
          <p:txBody>
            <a:bodyPr/>
            <a:lstStyle/>
            <a:p>
              <a:endParaRPr lang="en-US"/>
            </a:p>
          </p:txBody>
        </p:sp>
      </p:grpSp>
      <p:grpSp>
        <p:nvGrpSpPr>
          <p:cNvPr id="6" name="Group 6"/>
          <p:cNvGrpSpPr/>
          <p:nvPr/>
        </p:nvGrpSpPr>
        <p:grpSpPr>
          <a:xfrm>
            <a:off x="2089102" y="924996"/>
            <a:ext cx="226459" cy="226459"/>
            <a:chOff x="0" y="0"/>
            <a:chExt cx="1913890" cy="1913890"/>
          </a:xfrm>
        </p:grpSpPr>
        <p:sp>
          <p:nvSpPr>
            <p:cNvPr id="7" name="Freeform 7"/>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D9DAD9"/>
            </a:solidFill>
          </p:spPr>
          <p:txBody>
            <a:bodyPr/>
            <a:lstStyle/>
            <a:p>
              <a:endParaRPr lang="en-US"/>
            </a:p>
          </p:txBody>
        </p:sp>
      </p:grpSp>
      <p:grpSp>
        <p:nvGrpSpPr>
          <p:cNvPr id="8" name="Group 8"/>
          <p:cNvGrpSpPr/>
          <p:nvPr/>
        </p:nvGrpSpPr>
        <p:grpSpPr>
          <a:xfrm>
            <a:off x="1052994" y="5975027"/>
            <a:ext cx="8091006" cy="2805322"/>
            <a:chOff x="0" y="0"/>
            <a:chExt cx="7473467" cy="2591208"/>
          </a:xfrm>
        </p:grpSpPr>
        <p:sp>
          <p:nvSpPr>
            <p:cNvPr id="9" name="Freeform 9"/>
            <p:cNvSpPr/>
            <p:nvPr/>
          </p:nvSpPr>
          <p:spPr>
            <a:xfrm>
              <a:off x="0" y="0"/>
              <a:ext cx="7473467" cy="2591208"/>
            </a:xfrm>
            <a:custGeom>
              <a:avLst/>
              <a:gdLst/>
              <a:ahLst/>
              <a:cxnLst/>
              <a:rect l="l" t="t" r="r" b="b"/>
              <a:pathLst>
                <a:path w="7473467" h="2591208">
                  <a:moveTo>
                    <a:pt x="0" y="0"/>
                  </a:moveTo>
                  <a:lnTo>
                    <a:pt x="0" y="2591208"/>
                  </a:lnTo>
                  <a:lnTo>
                    <a:pt x="7473467" y="2591208"/>
                  </a:lnTo>
                  <a:lnTo>
                    <a:pt x="7473467" y="0"/>
                  </a:lnTo>
                  <a:lnTo>
                    <a:pt x="0" y="0"/>
                  </a:lnTo>
                  <a:close/>
                  <a:moveTo>
                    <a:pt x="7412506" y="2530248"/>
                  </a:moveTo>
                  <a:lnTo>
                    <a:pt x="59690" y="2530248"/>
                  </a:lnTo>
                  <a:lnTo>
                    <a:pt x="59690" y="59690"/>
                  </a:lnTo>
                  <a:lnTo>
                    <a:pt x="7412506" y="59690"/>
                  </a:lnTo>
                  <a:lnTo>
                    <a:pt x="7412506" y="2530248"/>
                  </a:lnTo>
                  <a:close/>
                </a:path>
              </a:pathLst>
            </a:custGeom>
            <a:solidFill>
              <a:srgbClr val="F1F1F1"/>
            </a:solidFill>
          </p:spPr>
          <p:txBody>
            <a:bodyPr/>
            <a:lstStyle/>
            <a:p>
              <a:endParaRPr lang="en-US"/>
            </a:p>
          </p:txBody>
        </p:sp>
      </p:grpSp>
      <p:grpSp>
        <p:nvGrpSpPr>
          <p:cNvPr id="10" name="Group 10"/>
          <p:cNvGrpSpPr/>
          <p:nvPr/>
        </p:nvGrpSpPr>
        <p:grpSpPr>
          <a:xfrm>
            <a:off x="9144000" y="3169705"/>
            <a:ext cx="8091006" cy="2805322"/>
            <a:chOff x="0" y="0"/>
            <a:chExt cx="7473467" cy="2591208"/>
          </a:xfrm>
        </p:grpSpPr>
        <p:sp>
          <p:nvSpPr>
            <p:cNvPr id="11" name="Freeform 11"/>
            <p:cNvSpPr/>
            <p:nvPr/>
          </p:nvSpPr>
          <p:spPr>
            <a:xfrm>
              <a:off x="0" y="0"/>
              <a:ext cx="7473467" cy="2591208"/>
            </a:xfrm>
            <a:custGeom>
              <a:avLst/>
              <a:gdLst/>
              <a:ahLst/>
              <a:cxnLst/>
              <a:rect l="l" t="t" r="r" b="b"/>
              <a:pathLst>
                <a:path w="7473467" h="2591208">
                  <a:moveTo>
                    <a:pt x="0" y="0"/>
                  </a:moveTo>
                  <a:lnTo>
                    <a:pt x="0" y="2591208"/>
                  </a:lnTo>
                  <a:lnTo>
                    <a:pt x="7473467" y="2591208"/>
                  </a:lnTo>
                  <a:lnTo>
                    <a:pt x="7473467" y="0"/>
                  </a:lnTo>
                  <a:lnTo>
                    <a:pt x="0" y="0"/>
                  </a:lnTo>
                  <a:close/>
                  <a:moveTo>
                    <a:pt x="7412506" y="2530248"/>
                  </a:moveTo>
                  <a:lnTo>
                    <a:pt x="59690" y="2530248"/>
                  </a:lnTo>
                  <a:lnTo>
                    <a:pt x="59690" y="59690"/>
                  </a:lnTo>
                  <a:lnTo>
                    <a:pt x="7412506" y="59690"/>
                  </a:lnTo>
                  <a:lnTo>
                    <a:pt x="7412506" y="2530248"/>
                  </a:lnTo>
                  <a:close/>
                </a:path>
              </a:pathLst>
            </a:custGeom>
            <a:solidFill>
              <a:srgbClr val="F1F1F1"/>
            </a:solidFill>
          </p:spPr>
          <p:txBody>
            <a:bodyPr/>
            <a:lstStyle/>
            <a:p>
              <a:endParaRPr lang="en-US"/>
            </a:p>
          </p:txBody>
        </p:sp>
      </p:grpSp>
      <p:grpSp>
        <p:nvGrpSpPr>
          <p:cNvPr id="12" name="Group 12"/>
          <p:cNvGrpSpPr/>
          <p:nvPr/>
        </p:nvGrpSpPr>
        <p:grpSpPr>
          <a:xfrm>
            <a:off x="1028700" y="3169705"/>
            <a:ext cx="8115300" cy="2805322"/>
            <a:chOff x="0" y="0"/>
            <a:chExt cx="2098059" cy="725264"/>
          </a:xfrm>
        </p:grpSpPr>
        <p:sp>
          <p:nvSpPr>
            <p:cNvPr id="13" name="Freeform 13"/>
            <p:cNvSpPr/>
            <p:nvPr/>
          </p:nvSpPr>
          <p:spPr>
            <a:xfrm>
              <a:off x="0" y="0"/>
              <a:ext cx="2098059" cy="725264"/>
            </a:xfrm>
            <a:custGeom>
              <a:avLst/>
              <a:gdLst/>
              <a:ahLst/>
              <a:cxnLst/>
              <a:rect l="l" t="t" r="r" b="b"/>
              <a:pathLst>
                <a:path w="2098059" h="725264">
                  <a:moveTo>
                    <a:pt x="0" y="0"/>
                  </a:moveTo>
                  <a:lnTo>
                    <a:pt x="2098059" y="0"/>
                  </a:lnTo>
                  <a:lnTo>
                    <a:pt x="2098059" y="725264"/>
                  </a:lnTo>
                  <a:lnTo>
                    <a:pt x="0" y="725264"/>
                  </a:lnTo>
                  <a:close/>
                </a:path>
              </a:pathLst>
            </a:custGeom>
            <a:solidFill>
              <a:srgbClr val="F1F1F1"/>
            </a:solidFill>
          </p:spPr>
          <p:txBody>
            <a:bodyPr/>
            <a:lstStyle/>
            <a:p>
              <a:endParaRPr lang="en-US"/>
            </a:p>
          </p:txBody>
        </p:sp>
      </p:grpSp>
      <p:grpSp>
        <p:nvGrpSpPr>
          <p:cNvPr id="14" name="Group 14"/>
          <p:cNvGrpSpPr/>
          <p:nvPr/>
        </p:nvGrpSpPr>
        <p:grpSpPr>
          <a:xfrm>
            <a:off x="9144000" y="5975027"/>
            <a:ext cx="8115300" cy="2805322"/>
            <a:chOff x="0" y="0"/>
            <a:chExt cx="2098059" cy="725264"/>
          </a:xfrm>
        </p:grpSpPr>
        <p:sp>
          <p:nvSpPr>
            <p:cNvPr id="15" name="Freeform 15"/>
            <p:cNvSpPr/>
            <p:nvPr/>
          </p:nvSpPr>
          <p:spPr>
            <a:xfrm>
              <a:off x="0" y="0"/>
              <a:ext cx="2098059" cy="725264"/>
            </a:xfrm>
            <a:custGeom>
              <a:avLst/>
              <a:gdLst/>
              <a:ahLst/>
              <a:cxnLst/>
              <a:rect l="l" t="t" r="r" b="b"/>
              <a:pathLst>
                <a:path w="2098059" h="725264">
                  <a:moveTo>
                    <a:pt x="0" y="0"/>
                  </a:moveTo>
                  <a:lnTo>
                    <a:pt x="2098059" y="0"/>
                  </a:lnTo>
                  <a:lnTo>
                    <a:pt x="2098059" y="725264"/>
                  </a:lnTo>
                  <a:lnTo>
                    <a:pt x="0" y="725264"/>
                  </a:lnTo>
                  <a:close/>
                </a:path>
              </a:pathLst>
            </a:custGeom>
            <a:solidFill>
              <a:srgbClr val="F1F1F1"/>
            </a:solidFill>
          </p:spPr>
          <p:txBody>
            <a:bodyPr/>
            <a:lstStyle/>
            <a:p>
              <a:endParaRPr lang="en-US"/>
            </a:p>
          </p:txBody>
        </p:sp>
      </p:grpSp>
      <p:sp>
        <p:nvSpPr>
          <p:cNvPr id="16" name="Freeform 16"/>
          <p:cNvSpPr/>
          <p:nvPr/>
        </p:nvSpPr>
        <p:spPr>
          <a:xfrm>
            <a:off x="9814576" y="6226663"/>
            <a:ext cx="718157" cy="673762"/>
          </a:xfrm>
          <a:custGeom>
            <a:avLst/>
            <a:gdLst/>
            <a:ahLst/>
            <a:cxnLst/>
            <a:rect l="l" t="t" r="r" b="b"/>
            <a:pathLst>
              <a:path w="718157" h="673762">
                <a:moveTo>
                  <a:pt x="0" y="0"/>
                </a:moveTo>
                <a:lnTo>
                  <a:pt x="718158" y="0"/>
                </a:lnTo>
                <a:lnTo>
                  <a:pt x="718158" y="673762"/>
                </a:lnTo>
                <a:lnTo>
                  <a:pt x="0" y="67376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7" name="Freeform 17"/>
          <p:cNvSpPr/>
          <p:nvPr/>
        </p:nvSpPr>
        <p:spPr>
          <a:xfrm>
            <a:off x="1558901" y="3561491"/>
            <a:ext cx="601827" cy="512100"/>
          </a:xfrm>
          <a:custGeom>
            <a:avLst/>
            <a:gdLst/>
            <a:ahLst/>
            <a:cxnLst/>
            <a:rect l="l" t="t" r="r" b="b"/>
            <a:pathLst>
              <a:path w="601827" h="512100">
                <a:moveTo>
                  <a:pt x="0" y="0"/>
                </a:moveTo>
                <a:lnTo>
                  <a:pt x="601827" y="0"/>
                </a:lnTo>
                <a:lnTo>
                  <a:pt x="601827" y="512101"/>
                </a:lnTo>
                <a:lnTo>
                  <a:pt x="0" y="51210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8" name="Freeform 18"/>
          <p:cNvSpPr/>
          <p:nvPr/>
        </p:nvSpPr>
        <p:spPr>
          <a:xfrm>
            <a:off x="9858375" y="3561491"/>
            <a:ext cx="674359" cy="429137"/>
          </a:xfrm>
          <a:custGeom>
            <a:avLst/>
            <a:gdLst/>
            <a:ahLst/>
            <a:cxnLst/>
            <a:rect l="l" t="t" r="r" b="b"/>
            <a:pathLst>
              <a:path w="674359" h="429137">
                <a:moveTo>
                  <a:pt x="0" y="0"/>
                </a:moveTo>
                <a:lnTo>
                  <a:pt x="674359" y="0"/>
                </a:lnTo>
                <a:lnTo>
                  <a:pt x="674359" y="429138"/>
                </a:lnTo>
                <a:lnTo>
                  <a:pt x="0" y="42913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solidFill>
                <a:srgbClr val="9976FF"/>
              </a:solidFill>
            </a:endParaRPr>
          </a:p>
        </p:txBody>
      </p:sp>
      <p:sp>
        <p:nvSpPr>
          <p:cNvPr id="19" name="Freeform 19"/>
          <p:cNvSpPr/>
          <p:nvPr/>
        </p:nvSpPr>
        <p:spPr>
          <a:xfrm>
            <a:off x="1618837" y="6306501"/>
            <a:ext cx="481956" cy="514086"/>
          </a:xfrm>
          <a:custGeom>
            <a:avLst/>
            <a:gdLst/>
            <a:ahLst/>
            <a:cxnLst/>
            <a:rect l="l" t="t" r="r" b="b"/>
            <a:pathLst>
              <a:path w="481956" h="514086">
                <a:moveTo>
                  <a:pt x="0" y="0"/>
                </a:moveTo>
                <a:lnTo>
                  <a:pt x="481955" y="0"/>
                </a:lnTo>
                <a:lnTo>
                  <a:pt x="481955" y="514086"/>
                </a:lnTo>
                <a:lnTo>
                  <a:pt x="0" y="51408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21" name="TextBox 21"/>
          <p:cNvSpPr txBox="1"/>
          <p:nvPr/>
        </p:nvSpPr>
        <p:spPr>
          <a:xfrm>
            <a:off x="2089102" y="2069537"/>
            <a:ext cx="14109796" cy="987450"/>
          </a:xfrm>
          <a:prstGeom prst="rect">
            <a:avLst/>
          </a:prstGeom>
        </p:spPr>
        <p:txBody>
          <a:bodyPr lIns="0" tIns="0" rIns="0" bIns="0" rtlCol="0" anchor="t">
            <a:spAutoFit/>
          </a:bodyPr>
          <a:lstStyle/>
          <a:p>
            <a:pPr algn="ctr">
              <a:lnSpc>
                <a:spcPts val="7680"/>
              </a:lnSpc>
            </a:pPr>
            <a:r>
              <a:rPr lang="en-US" sz="6000" dirty="0">
                <a:solidFill>
                  <a:srgbClr val="9976FF"/>
                </a:solidFill>
                <a:latin typeface="Poppins Bold"/>
              </a:rPr>
              <a:t>KEY</a:t>
            </a:r>
            <a:r>
              <a:rPr lang="en-US" sz="6000" dirty="0">
                <a:solidFill>
                  <a:srgbClr val="000000"/>
                </a:solidFill>
                <a:latin typeface="Poppins Bold"/>
              </a:rPr>
              <a:t> ADVANTAGES</a:t>
            </a:r>
          </a:p>
        </p:txBody>
      </p:sp>
      <p:sp>
        <p:nvSpPr>
          <p:cNvPr id="22" name="TextBox 22"/>
          <p:cNvSpPr txBox="1"/>
          <p:nvPr/>
        </p:nvSpPr>
        <p:spPr>
          <a:xfrm>
            <a:off x="2874784" y="4207365"/>
            <a:ext cx="5503321" cy="1192232"/>
          </a:xfrm>
          <a:prstGeom prst="rect">
            <a:avLst/>
          </a:prstGeom>
        </p:spPr>
        <p:txBody>
          <a:bodyPr lIns="0" tIns="0" rIns="0" bIns="0" rtlCol="0" anchor="t">
            <a:spAutoFit/>
          </a:bodyPr>
          <a:lstStyle/>
          <a:p>
            <a:pPr>
              <a:lnSpc>
                <a:spcPts val="3186"/>
              </a:lnSpc>
              <a:spcBef>
                <a:spcPct val="0"/>
              </a:spcBef>
            </a:pPr>
            <a:r>
              <a:rPr lang="en-US" sz="2275">
                <a:solidFill>
                  <a:srgbClr val="000000"/>
                </a:solidFill>
                <a:latin typeface="Open Sans"/>
              </a:rPr>
              <a:t>Provide customers with an unparalleled ability to visualize furniture in their living spaces, aiding decision-making.</a:t>
            </a:r>
          </a:p>
        </p:txBody>
      </p:sp>
      <p:sp>
        <p:nvSpPr>
          <p:cNvPr id="23" name="TextBox 23"/>
          <p:cNvSpPr txBox="1"/>
          <p:nvPr/>
        </p:nvSpPr>
        <p:spPr>
          <a:xfrm>
            <a:off x="2906623" y="3606354"/>
            <a:ext cx="4467322" cy="384274"/>
          </a:xfrm>
          <a:prstGeom prst="rect">
            <a:avLst/>
          </a:prstGeom>
        </p:spPr>
        <p:txBody>
          <a:bodyPr lIns="0" tIns="0" rIns="0" bIns="0" rtlCol="0" anchor="t">
            <a:spAutoFit/>
          </a:bodyPr>
          <a:lstStyle/>
          <a:p>
            <a:pPr>
              <a:lnSpc>
                <a:spcPts val="3186"/>
              </a:lnSpc>
              <a:spcBef>
                <a:spcPct val="0"/>
              </a:spcBef>
            </a:pPr>
            <a:r>
              <a:rPr lang="en-US" sz="2275">
                <a:solidFill>
                  <a:srgbClr val="000000"/>
                </a:solidFill>
                <a:latin typeface="Open Sans Bold"/>
              </a:rPr>
              <a:t>Enhanced Visualization</a:t>
            </a:r>
          </a:p>
        </p:txBody>
      </p:sp>
      <p:sp>
        <p:nvSpPr>
          <p:cNvPr id="24" name="TextBox 24"/>
          <p:cNvSpPr txBox="1"/>
          <p:nvPr/>
        </p:nvSpPr>
        <p:spPr>
          <a:xfrm>
            <a:off x="2906623" y="6875868"/>
            <a:ext cx="5471483" cy="1192232"/>
          </a:xfrm>
          <a:prstGeom prst="rect">
            <a:avLst/>
          </a:prstGeom>
        </p:spPr>
        <p:txBody>
          <a:bodyPr lIns="0" tIns="0" rIns="0" bIns="0" rtlCol="0" anchor="t">
            <a:spAutoFit/>
          </a:bodyPr>
          <a:lstStyle/>
          <a:p>
            <a:pPr>
              <a:lnSpc>
                <a:spcPts val="3186"/>
              </a:lnSpc>
              <a:spcBef>
                <a:spcPct val="0"/>
              </a:spcBef>
            </a:pPr>
            <a:r>
              <a:rPr lang="en-US" sz="2275">
                <a:solidFill>
                  <a:srgbClr val="000000"/>
                </a:solidFill>
                <a:latin typeface="Open Sans"/>
              </a:rPr>
              <a:t>Lower product return rates by setting accurate expectations and eliminating sizing or fit concerns.</a:t>
            </a:r>
          </a:p>
        </p:txBody>
      </p:sp>
      <p:sp>
        <p:nvSpPr>
          <p:cNvPr id="25" name="TextBox 25"/>
          <p:cNvSpPr txBox="1"/>
          <p:nvPr/>
        </p:nvSpPr>
        <p:spPr>
          <a:xfrm>
            <a:off x="2852689" y="6272519"/>
            <a:ext cx="4467322" cy="384274"/>
          </a:xfrm>
          <a:prstGeom prst="rect">
            <a:avLst/>
          </a:prstGeom>
        </p:spPr>
        <p:txBody>
          <a:bodyPr lIns="0" tIns="0" rIns="0" bIns="0" rtlCol="0" anchor="t">
            <a:spAutoFit/>
          </a:bodyPr>
          <a:lstStyle/>
          <a:p>
            <a:pPr>
              <a:lnSpc>
                <a:spcPts val="3186"/>
              </a:lnSpc>
              <a:spcBef>
                <a:spcPct val="0"/>
              </a:spcBef>
            </a:pPr>
            <a:r>
              <a:rPr lang="en-US" sz="2275">
                <a:solidFill>
                  <a:srgbClr val="000000"/>
                </a:solidFill>
                <a:latin typeface="Open Sans Bold"/>
              </a:rPr>
              <a:t>Reduced Return Rates</a:t>
            </a:r>
          </a:p>
        </p:txBody>
      </p:sp>
      <p:sp>
        <p:nvSpPr>
          <p:cNvPr id="26" name="TextBox 26"/>
          <p:cNvSpPr txBox="1"/>
          <p:nvPr/>
        </p:nvSpPr>
        <p:spPr>
          <a:xfrm>
            <a:off x="11057994" y="4124402"/>
            <a:ext cx="5728879" cy="1596211"/>
          </a:xfrm>
          <a:prstGeom prst="rect">
            <a:avLst/>
          </a:prstGeom>
        </p:spPr>
        <p:txBody>
          <a:bodyPr lIns="0" tIns="0" rIns="0" bIns="0" rtlCol="0" anchor="t">
            <a:spAutoFit/>
          </a:bodyPr>
          <a:lstStyle/>
          <a:p>
            <a:pPr>
              <a:lnSpc>
                <a:spcPts val="3186"/>
              </a:lnSpc>
            </a:pPr>
            <a:r>
              <a:rPr lang="en-US" sz="2275">
                <a:solidFill>
                  <a:srgbClr val="000000"/>
                </a:solidFill>
                <a:latin typeface="Open Sans"/>
              </a:rPr>
              <a:t>Boost customer confidence by allowing them to experience products in a realistic setting before purchase.</a:t>
            </a:r>
          </a:p>
          <a:p>
            <a:pPr>
              <a:lnSpc>
                <a:spcPts val="3186"/>
              </a:lnSpc>
              <a:spcBef>
                <a:spcPct val="0"/>
              </a:spcBef>
            </a:pPr>
            <a:endParaRPr lang="en-US" sz="2275">
              <a:solidFill>
                <a:srgbClr val="000000"/>
              </a:solidFill>
              <a:latin typeface="Open Sans"/>
            </a:endParaRPr>
          </a:p>
        </p:txBody>
      </p:sp>
      <p:sp>
        <p:nvSpPr>
          <p:cNvPr id="27" name="TextBox 27"/>
          <p:cNvSpPr txBox="1"/>
          <p:nvPr/>
        </p:nvSpPr>
        <p:spPr>
          <a:xfrm>
            <a:off x="11089833" y="3523391"/>
            <a:ext cx="4701254" cy="384274"/>
          </a:xfrm>
          <a:prstGeom prst="rect">
            <a:avLst/>
          </a:prstGeom>
        </p:spPr>
        <p:txBody>
          <a:bodyPr lIns="0" tIns="0" rIns="0" bIns="0" rtlCol="0" anchor="t">
            <a:spAutoFit/>
          </a:bodyPr>
          <a:lstStyle/>
          <a:p>
            <a:pPr>
              <a:lnSpc>
                <a:spcPts val="3186"/>
              </a:lnSpc>
              <a:spcBef>
                <a:spcPct val="0"/>
              </a:spcBef>
            </a:pPr>
            <a:r>
              <a:rPr lang="en-US" sz="2275">
                <a:solidFill>
                  <a:srgbClr val="000000"/>
                </a:solidFill>
                <a:latin typeface="Open Sans Bold"/>
              </a:rPr>
              <a:t>Increased Customer Confidence</a:t>
            </a:r>
          </a:p>
        </p:txBody>
      </p:sp>
      <p:sp>
        <p:nvSpPr>
          <p:cNvPr id="28" name="TextBox 28"/>
          <p:cNvSpPr txBox="1"/>
          <p:nvPr/>
        </p:nvSpPr>
        <p:spPr>
          <a:xfrm>
            <a:off x="11089833" y="6875868"/>
            <a:ext cx="5697040" cy="1192232"/>
          </a:xfrm>
          <a:prstGeom prst="rect">
            <a:avLst/>
          </a:prstGeom>
        </p:spPr>
        <p:txBody>
          <a:bodyPr lIns="0" tIns="0" rIns="0" bIns="0" rtlCol="0" anchor="t">
            <a:spAutoFit/>
          </a:bodyPr>
          <a:lstStyle/>
          <a:p>
            <a:pPr>
              <a:lnSpc>
                <a:spcPts val="3186"/>
              </a:lnSpc>
              <a:spcBef>
                <a:spcPct val="0"/>
              </a:spcBef>
            </a:pPr>
            <a:r>
              <a:rPr lang="en-US" sz="2275">
                <a:solidFill>
                  <a:srgbClr val="000000"/>
                </a:solidFill>
                <a:latin typeface="Open Sans"/>
              </a:rPr>
              <a:t>Gain a competitive edge by offering a unique and innovative AR-powered shopping experience.</a:t>
            </a:r>
          </a:p>
        </p:txBody>
      </p:sp>
      <p:sp>
        <p:nvSpPr>
          <p:cNvPr id="29" name="TextBox 29"/>
          <p:cNvSpPr txBox="1"/>
          <p:nvPr/>
        </p:nvSpPr>
        <p:spPr>
          <a:xfrm>
            <a:off x="11089833" y="6352357"/>
            <a:ext cx="4315413" cy="384274"/>
          </a:xfrm>
          <a:prstGeom prst="rect">
            <a:avLst/>
          </a:prstGeom>
        </p:spPr>
        <p:txBody>
          <a:bodyPr lIns="0" tIns="0" rIns="0" bIns="0" rtlCol="0" anchor="t">
            <a:spAutoFit/>
          </a:bodyPr>
          <a:lstStyle/>
          <a:p>
            <a:pPr>
              <a:lnSpc>
                <a:spcPts val="3186"/>
              </a:lnSpc>
              <a:spcBef>
                <a:spcPct val="0"/>
              </a:spcBef>
            </a:pPr>
            <a:r>
              <a:rPr lang="en-US" sz="2275">
                <a:solidFill>
                  <a:srgbClr val="000000"/>
                </a:solidFill>
                <a:latin typeface="Open Sans Bold"/>
              </a:rPr>
              <a:t>Competitive Differentiation</a:t>
            </a:r>
          </a:p>
        </p:txBody>
      </p:sp>
      <p:sp>
        <p:nvSpPr>
          <p:cNvPr id="30" name="TextBox 20"/>
          <p:cNvSpPr txBox="1"/>
          <p:nvPr/>
        </p:nvSpPr>
        <p:spPr>
          <a:xfrm>
            <a:off x="17292213" y="9975312"/>
            <a:ext cx="995787" cy="311688"/>
          </a:xfrm>
          <a:prstGeom prst="rect">
            <a:avLst/>
          </a:prstGeom>
        </p:spPr>
        <p:txBody>
          <a:bodyPr wrap="square" lIns="0" tIns="0" rIns="0" bIns="0" rtlCol="0" anchor="t">
            <a:spAutoFit/>
          </a:bodyPr>
          <a:lstStyle/>
          <a:p>
            <a:pPr algn="r">
              <a:lnSpc>
                <a:spcPts val="2606"/>
              </a:lnSpc>
              <a:spcBef>
                <a:spcPct val="0"/>
              </a:spcBef>
            </a:pPr>
            <a:r>
              <a:rPr lang="en-US" sz="1862" dirty="0">
                <a:latin typeface="Open Sans"/>
              </a:rPr>
              <a:t>Page 09</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4">
            <a:lumMod val="60000"/>
            <a:lumOff val="40000"/>
          </a:schemeClr>
        </a:solidFill>
        <a:effectLst/>
      </p:bgPr>
    </p:bg>
    <p:spTree>
      <p:nvGrpSpPr>
        <p:cNvPr id="1" name=""/>
        <p:cNvGrpSpPr/>
        <p:nvPr/>
      </p:nvGrpSpPr>
      <p:grpSpPr>
        <a:xfrm>
          <a:off x="0" y="0"/>
          <a:ext cx="0" cy="0"/>
          <a:chOff x="0" y="0"/>
          <a:chExt cx="0" cy="0"/>
        </a:xfrm>
      </p:grpSpPr>
      <p:sp>
        <p:nvSpPr>
          <p:cNvPr id="2" name="Freeform 2">
            <a:extLst>
              <a:ext uri="{FF2B5EF4-FFF2-40B4-BE49-F238E27FC236}">
                <a16:creationId xmlns:a16="http://schemas.microsoft.com/office/drawing/2014/main" id="{F2C56F07-3863-632E-A78B-62A230D8370C}"/>
              </a:ext>
            </a:extLst>
          </p:cNvPr>
          <p:cNvSpPr>
            <a:spLocks noChangeAspect="1"/>
          </p:cNvSpPr>
          <p:nvPr/>
        </p:nvSpPr>
        <p:spPr>
          <a:xfrm>
            <a:off x="680484" y="-356365"/>
            <a:ext cx="6677246" cy="11898325"/>
          </a:xfrm>
          <a:custGeom>
            <a:avLst/>
            <a:gdLst/>
            <a:ahLst/>
            <a:cxnLst/>
            <a:rect l="l" t="t" r="r" b="b"/>
            <a:pathLst>
              <a:path w="4997720" h="9045647">
                <a:moveTo>
                  <a:pt x="0" y="0"/>
                </a:moveTo>
                <a:lnTo>
                  <a:pt x="4997720" y="0"/>
                </a:lnTo>
                <a:lnTo>
                  <a:pt x="4997720" y="9045647"/>
                </a:lnTo>
                <a:lnTo>
                  <a:pt x="0" y="9045647"/>
                </a:lnTo>
                <a:lnTo>
                  <a:pt x="0" y="0"/>
                </a:lnTo>
                <a:close/>
              </a:path>
            </a:pathLst>
          </a:custGeom>
          <a:blipFill>
            <a:blip r:embed="rId4"/>
            <a:stretch>
              <a:fillRect/>
            </a:stretch>
          </a:blipFill>
        </p:spPr>
        <p:txBody>
          <a:bodyPr/>
          <a:lstStyle/>
          <a:p>
            <a:endParaRPr lang="en-US"/>
          </a:p>
        </p:txBody>
      </p:sp>
      <p:pic>
        <p:nvPicPr>
          <p:cNvPr id="5" name="436043749_7408435939275316_3569317631877580225_n">
            <a:hlinkClick r:id="" action="ppaction://media"/>
            <a:extLst>
              <a:ext uri="{FF2B5EF4-FFF2-40B4-BE49-F238E27FC236}">
                <a16:creationId xmlns:a16="http://schemas.microsoft.com/office/drawing/2014/main" id="{B4C9B0D5-98A9-7CF7-D9F4-75071DBF95C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823595" y="394949"/>
            <a:ext cx="4521869" cy="9497102"/>
          </a:xfrm>
          <a:prstGeom prst="roundRect">
            <a:avLst/>
          </a:prstGeom>
        </p:spPr>
      </p:pic>
      <p:sp>
        <p:nvSpPr>
          <p:cNvPr id="6" name="Freeform 6"/>
          <p:cNvSpPr/>
          <p:nvPr/>
        </p:nvSpPr>
        <p:spPr>
          <a:xfrm>
            <a:off x="15945465" y="-1506086"/>
            <a:ext cx="3636033" cy="4291456"/>
          </a:xfrm>
          <a:custGeom>
            <a:avLst/>
            <a:gdLst/>
            <a:ahLst/>
            <a:cxnLst/>
            <a:rect l="l" t="t" r="r" b="b"/>
            <a:pathLst>
              <a:path w="3636033" h="4291456">
                <a:moveTo>
                  <a:pt x="0" y="0"/>
                </a:moveTo>
                <a:lnTo>
                  <a:pt x="3636034" y="0"/>
                </a:lnTo>
                <a:lnTo>
                  <a:pt x="3636034" y="4291456"/>
                </a:lnTo>
                <a:lnTo>
                  <a:pt x="0" y="429145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8" name="TextBox 6">
            <a:extLst>
              <a:ext uri="{FF2B5EF4-FFF2-40B4-BE49-F238E27FC236}">
                <a16:creationId xmlns:a16="http://schemas.microsoft.com/office/drawing/2014/main" id="{5575F4F7-243B-1C2C-8323-F251009171E0}"/>
              </a:ext>
            </a:extLst>
          </p:cNvPr>
          <p:cNvSpPr txBox="1"/>
          <p:nvPr/>
        </p:nvSpPr>
        <p:spPr>
          <a:xfrm>
            <a:off x="8606400" y="4685983"/>
            <a:ext cx="8188332" cy="1209675"/>
          </a:xfrm>
          <a:prstGeom prst="rect">
            <a:avLst/>
          </a:prstGeom>
        </p:spPr>
        <p:txBody>
          <a:bodyPr lIns="0" tIns="0" rIns="0" bIns="0" rtlCol="0" anchor="t">
            <a:spAutoFit/>
          </a:bodyPr>
          <a:lstStyle/>
          <a:p>
            <a:pPr>
              <a:lnSpc>
                <a:spcPts val="9000"/>
              </a:lnSpc>
            </a:pPr>
            <a:r>
              <a:rPr lang="en-US" sz="9000" spc="-450">
                <a:solidFill>
                  <a:srgbClr val="FFFFFF"/>
                </a:solidFill>
                <a:latin typeface="TT Norms Bold"/>
              </a:rPr>
              <a:t>Product DEMO</a:t>
            </a:r>
          </a:p>
        </p:txBody>
      </p:sp>
      <p:sp>
        <p:nvSpPr>
          <p:cNvPr id="9" name="TextBox 7">
            <a:extLst>
              <a:ext uri="{FF2B5EF4-FFF2-40B4-BE49-F238E27FC236}">
                <a16:creationId xmlns:a16="http://schemas.microsoft.com/office/drawing/2014/main" id="{31D8310C-4F2C-7AE0-4063-300EC0069604}"/>
              </a:ext>
            </a:extLst>
          </p:cNvPr>
          <p:cNvSpPr txBox="1"/>
          <p:nvPr/>
        </p:nvSpPr>
        <p:spPr>
          <a:xfrm>
            <a:off x="8698941" y="4210369"/>
            <a:ext cx="8095791" cy="313690"/>
          </a:xfrm>
          <a:prstGeom prst="rect">
            <a:avLst/>
          </a:prstGeom>
        </p:spPr>
        <p:txBody>
          <a:bodyPr lIns="0" tIns="0" rIns="0" bIns="0" rtlCol="0" anchor="t">
            <a:spAutoFit/>
          </a:bodyPr>
          <a:lstStyle/>
          <a:p>
            <a:pPr>
              <a:lnSpc>
                <a:spcPts val="2660"/>
              </a:lnSpc>
            </a:pPr>
            <a:r>
              <a:rPr lang="en-US" sz="1900" spc="273">
                <a:solidFill>
                  <a:srgbClr val="FFFDF6"/>
                </a:solidFill>
                <a:latin typeface="TT Norms Bold"/>
              </a:rPr>
              <a:t>AR STORE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64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8700" y="4237626"/>
            <a:ext cx="4877993" cy="5779373"/>
            <a:chOff x="0" y="0"/>
            <a:chExt cx="2188406" cy="2592791"/>
          </a:xfrm>
        </p:grpSpPr>
        <p:sp>
          <p:nvSpPr>
            <p:cNvPr id="3" name="Freeform 3"/>
            <p:cNvSpPr/>
            <p:nvPr/>
          </p:nvSpPr>
          <p:spPr>
            <a:xfrm>
              <a:off x="0" y="0"/>
              <a:ext cx="2188407" cy="2592791"/>
            </a:xfrm>
            <a:custGeom>
              <a:avLst/>
              <a:gdLst/>
              <a:ahLst/>
              <a:cxnLst/>
              <a:rect l="l" t="t" r="r" b="b"/>
              <a:pathLst>
                <a:path w="2188407" h="2592791">
                  <a:moveTo>
                    <a:pt x="2063946" y="2592791"/>
                  </a:moveTo>
                  <a:lnTo>
                    <a:pt x="124460" y="2592791"/>
                  </a:lnTo>
                  <a:cubicBezTo>
                    <a:pt x="55880" y="2592791"/>
                    <a:pt x="0" y="2536911"/>
                    <a:pt x="0" y="2468331"/>
                  </a:cubicBezTo>
                  <a:lnTo>
                    <a:pt x="0" y="124460"/>
                  </a:lnTo>
                  <a:cubicBezTo>
                    <a:pt x="0" y="55880"/>
                    <a:pt x="55880" y="0"/>
                    <a:pt x="124460" y="0"/>
                  </a:cubicBezTo>
                  <a:lnTo>
                    <a:pt x="2063946" y="0"/>
                  </a:lnTo>
                  <a:cubicBezTo>
                    <a:pt x="2132526" y="0"/>
                    <a:pt x="2188407" y="55880"/>
                    <a:pt x="2188407" y="124460"/>
                  </a:cubicBezTo>
                  <a:lnTo>
                    <a:pt x="2188407" y="2468331"/>
                  </a:lnTo>
                  <a:cubicBezTo>
                    <a:pt x="2188407" y="2536911"/>
                    <a:pt x="2132526" y="2592791"/>
                    <a:pt x="2063946" y="2592791"/>
                  </a:cubicBezTo>
                  <a:close/>
                </a:path>
              </a:pathLst>
            </a:custGeom>
            <a:solidFill>
              <a:srgbClr val="F1F1F1">
                <a:alpha val="63922"/>
              </a:srgbClr>
            </a:solidFill>
          </p:spPr>
          <p:txBody>
            <a:bodyPr/>
            <a:lstStyle/>
            <a:p>
              <a:endParaRPr lang="en-US"/>
            </a:p>
          </p:txBody>
        </p:sp>
      </p:grpSp>
      <p:grpSp>
        <p:nvGrpSpPr>
          <p:cNvPr id="4" name="Group 4"/>
          <p:cNvGrpSpPr/>
          <p:nvPr/>
        </p:nvGrpSpPr>
        <p:grpSpPr>
          <a:xfrm>
            <a:off x="6705003" y="4237626"/>
            <a:ext cx="4877993" cy="5779373"/>
            <a:chOff x="0" y="0"/>
            <a:chExt cx="2188406" cy="2592791"/>
          </a:xfrm>
        </p:grpSpPr>
        <p:sp>
          <p:nvSpPr>
            <p:cNvPr id="5" name="Freeform 5"/>
            <p:cNvSpPr/>
            <p:nvPr/>
          </p:nvSpPr>
          <p:spPr>
            <a:xfrm>
              <a:off x="0" y="0"/>
              <a:ext cx="2188407" cy="2592791"/>
            </a:xfrm>
            <a:custGeom>
              <a:avLst/>
              <a:gdLst/>
              <a:ahLst/>
              <a:cxnLst/>
              <a:rect l="l" t="t" r="r" b="b"/>
              <a:pathLst>
                <a:path w="2188407" h="2592791">
                  <a:moveTo>
                    <a:pt x="2063946" y="2592791"/>
                  </a:moveTo>
                  <a:lnTo>
                    <a:pt x="124460" y="2592791"/>
                  </a:lnTo>
                  <a:cubicBezTo>
                    <a:pt x="55880" y="2592791"/>
                    <a:pt x="0" y="2536911"/>
                    <a:pt x="0" y="2468331"/>
                  </a:cubicBezTo>
                  <a:lnTo>
                    <a:pt x="0" y="124460"/>
                  </a:lnTo>
                  <a:cubicBezTo>
                    <a:pt x="0" y="55880"/>
                    <a:pt x="55880" y="0"/>
                    <a:pt x="124460" y="0"/>
                  </a:cubicBezTo>
                  <a:lnTo>
                    <a:pt x="2063946" y="0"/>
                  </a:lnTo>
                  <a:cubicBezTo>
                    <a:pt x="2132526" y="0"/>
                    <a:pt x="2188407" y="55880"/>
                    <a:pt x="2188407" y="124460"/>
                  </a:cubicBezTo>
                  <a:lnTo>
                    <a:pt x="2188407" y="2468331"/>
                  </a:lnTo>
                  <a:cubicBezTo>
                    <a:pt x="2188407" y="2536911"/>
                    <a:pt x="2132526" y="2592791"/>
                    <a:pt x="2063946" y="2592791"/>
                  </a:cubicBezTo>
                  <a:close/>
                </a:path>
              </a:pathLst>
            </a:custGeom>
            <a:solidFill>
              <a:srgbClr val="F1F1F1">
                <a:alpha val="63922"/>
              </a:srgbClr>
            </a:solidFill>
          </p:spPr>
          <p:txBody>
            <a:bodyPr/>
            <a:lstStyle/>
            <a:p>
              <a:endParaRPr lang="en-US"/>
            </a:p>
          </p:txBody>
        </p:sp>
      </p:grpSp>
      <p:grpSp>
        <p:nvGrpSpPr>
          <p:cNvPr id="6" name="Group 6"/>
          <p:cNvGrpSpPr/>
          <p:nvPr/>
        </p:nvGrpSpPr>
        <p:grpSpPr>
          <a:xfrm>
            <a:off x="12381307" y="4237626"/>
            <a:ext cx="4877993" cy="5779373"/>
            <a:chOff x="0" y="0"/>
            <a:chExt cx="2188406" cy="2592791"/>
          </a:xfrm>
        </p:grpSpPr>
        <p:sp>
          <p:nvSpPr>
            <p:cNvPr id="7" name="Freeform 7"/>
            <p:cNvSpPr/>
            <p:nvPr/>
          </p:nvSpPr>
          <p:spPr>
            <a:xfrm>
              <a:off x="0" y="0"/>
              <a:ext cx="2188407" cy="2592791"/>
            </a:xfrm>
            <a:custGeom>
              <a:avLst/>
              <a:gdLst/>
              <a:ahLst/>
              <a:cxnLst/>
              <a:rect l="l" t="t" r="r" b="b"/>
              <a:pathLst>
                <a:path w="2188407" h="2592791">
                  <a:moveTo>
                    <a:pt x="2063946" y="2592791"/>
                  </a:moveTo>
                  <a:lnTo>
                    <a:pt x="124460" y="2592791"/>
                  </a:lnTo>
                  <a:cubicBezTo>
                    <a:pt x="55880" y="2592791"/>
                    <a:pt x="0" y="2536911"/>
                    <a:pt x="0" y="2468331"/>
                  </a:cubicBezTo>
                  <a:lnTo>
                    <a:pt x="0" y="124460"/>
                  </a:lnTo>
                  <a:cubicBezTo>
                    <a:pt x="0" y="55880"/>
                    <a:pt x="55880" y="0"/>
                    <a:pt x="124460" y="0"/>
                  </a:cubicBezTo>
                  <a:lnTo>
                    <a:pt x="2063946" y="0"/>
                  </a:lnTo>
                  <a:cubicBezTo>
                    <a:pt x="2132526" y="0"/>
                    <a:pt x="2188407" y="55880"/>
                    <a:pt x="2188407" y="124460"/>
                  </a:cubicBezTo>
                  <a:lnTo>
                    <a:pt x="2188407" y="2468331"/>
                  </a:lnTo>
                  <a:cubicBezTo>
                    <a:pt x="2188407" y="2536911"/>
                    <a:pt x="2132526" y="2592791"/>
                    <a:pt x="2063946" y="2592791"/>
                  </a:cubicBezTo>
                  <a:close/>
                </a:path>
              </a:pathLst>
            </a:custGeom>
            <a:solidFill>
              <a:srgbClr val="F1F1F1">
                <a:alpha val="63922"/>
              </a:srgbClr>
            </a:solidFill>
          </p:spPr>
          <p:txBody>
            <a:bodyPr/>
            <a:lstStyle/>
            <a:p>
              <a:endParaRPr lang="en-US"/>
            </a:p>
          </p:txBody>
        </p:sp>
      </p:grpSp>
      <p:sp>
        <p:nvSpPr>
          <p:cNvPr id="8" name="Freeform 8"/>
          <p:cNvSpPr/>
          <p:nvPr/>
        </p:nvSpPr>
        <p:spPr>
          <a:xfrm>
            <a:off x="0" y="0"/>
            <a:ext cx="1348224" cy="3026626"/>
          </a:xfrm>
          <a:custGeom>
            <a:avLst/>
            <a:gdLst/>
            <a:ahLst/>
            <a:cxnLst/>
            <a:rect l="l" t="t" r="r" b="b"/>
            <a:pathLst>
              <a:path w="1348224" h="3026626">
                <a:moveTo>
                  <a:pt x="0" y="0"/>
                </a:moveTo>
                <a:lnTo>
                  <a:pt x="1348224" y="0"/>
                </a:lnTo>
                <a:lnTo>
                  <a:pt x="1348224" y="3026626"/>
                </a:lnTo>
                <a:lnTo>
                  <a:pt x="0" y="302662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9" name="Freeform 9"/>
          <p:cNvSpPr/>
          <p:nvPr/>
        </p:nvSpPr>
        <p:spPr>
          <a:xfrm>
            <a:off x="2995839" y="4237626"/>
            <a:ext cx="943715" cy="1658285"/>
          </a:xfrm>
          <a:custGeom>
            <a:avLst/>
            <a:gdLst/>
            <a:ahLst/>
            <a:cxnLst/>
            <a:rect l="l" t="t" r="r" b="b"/>
            <a:pathLst>
              <a:path w="943715" h="1658285">
                <a:moveTo>
                  <a:pt x="0" y="0"/>
                </a:moveTo>
                <a:lnTo>
                  <a:pt x="943715" y="0"/>
                </a:lnTo>
                <a:lnTo>
                  <a:pt x="943715" y="1658285"/>
                </a:lnTo>
                <a:lnTo>
                  <a:pt x="0" y="165828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0" name="Freeform 10"/>
          <p:cNvSpPr/>
          <p:nvPr/>
        </p:nvSpPr>
        <p:spPr>
          <a:xfrm>
            <a:off x="8231259" y="4480622"/>
            <a:ext cx="1825482" cy="1325757"/>
          </a:xfrm>
          <a:custGeom>
            <a:avLst/>
            <a:gdLst/>
            <a:ahLst/>
            <a:cxnLst/>
            <a:rect l="l" t="t" r="r" b="b"/>
            <a:pathLst>
              <a:path w="1825482" h="1325757">
                <a:moveTo>
                  <a:pt x="0" y="0"/>
                </a:moveTo>
                <a:lnTo>
                  <a:pt x="1825482" y="0"/>
                </a:lnTo>
                <a:lnTo>
                  <a:pt x="1825482" y="1325756"/>
                </a:lnTo>
                <a:lnTo>
                  <a:pt x="0" y="132575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1" name="Freeform 11"/>
          <p:cNvSpPr/>
          <p:nvPr/>
        </p:nvSpPr>
        <p:spPr>
          <a:xfrm>
            <a:off x="14130350" y="4480622"/>
            <a:ext cx="1379907" cy="1415290"/>
          </a:xfrm>
          <a:custGeom>
            <a:avLst/>
            <a:gdLst/>
            <a:ahLst/>
            <a:cxnLst/>
            <a:rect l="l" t="t" r="r" b="b"/>
            <a:pathLst>
              <a:path w="1379907" h="1415290">
                <a:moveTo>
                  <a:pt x="0" y="0"/>
                </a:moveTo>
                <a:lnTo>
                  <a:pt x="1379907" y="0"/>
                </a:lnTo>
                <a:lnTo>
                  <a:pt x="1379907" y="1415289"/>
                </a:lnTo>
                <a:lnTo>
                  <a:pt x="0" y="141528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grpSp>
        <p:nvGrpSpPr>
          <p:cNvPr id="12" name="Group 12"/>
          <p:cNvGrpSpPr/>
          <p:nvPr/>
        </p:nvGrpSpPr>
        <p:grpSpPr>
          <a:xfrm>
            <a:off x="3101617" y="1264938"/>
            <a:ext cx="12084767" cy="1752162"/>
            <a:chOff x="0" y="0"/>
            <a:chExt cx="16113022" cy="2336217"/>
          </a:xfrm>
        </p:grpSpPr>
        <p:sp>
          <p:nvSpPr>
            <p:cNvPr id="13" name="TextBox 13"/>
            <p:cNvSpPr txBox="1"/>
            <p:nvPr/>
          </p:nvSpPr>
          <p:spPr>
            <a:xfrm>
              <a:off x="0" y="0"/>
              <a:ext cx="16113022" cy="1339854"/>
            </a:xfrm>
            <a:prstGeom prst="rect">
              <a:avLst/>
            </a:prstGeom>
          </p:spPr>
          <p:txBody>
            <a:bodyPr lIns="0" tIns="0" rIns="0" bIns="0" rtlCol="0" anchor="t">
              <a:spAutoFit/>
            </a:bodyPr>
            <a:lstStyle/>
            <a:p>
              <a:pPr algn="ctr">
                <a:lnSpc>
                  <a:spcPts val="8279"/>
                </a:lnSpc>
              </a:pPr>
              <a:r>
                <a:rPr lang="en-US" sz="6850" dirty="0">
                  <a:solidFill>
                    <a:srgbClr val="9976FF"/>
                  </a:solidFill>
                  <a:latin typeface="Inter Bold"/>
                </a:rPr>
                <a:t>Future</a:t>
              </a:r>
              <a:r>
                <a:rPr lang="en-US" sz="6850" dirty="0">
                  <a:solidFill>
                    <a:srgbClr val="000000"/>
                  </a:solidFill>
                  <a:latin typeface="Inter Bold"/>
                </a:rPr>
                <a:t> Work</a:t>
              </a:r>
              <a:endParaRPr lang="en-US" sz="6899" dirty="0">
                <a:solidFill>
                  <a:srgbClr val="000000"/>
                </a:solidFill>
                <a:latin typeface="Inter Bold"/>
              </a:endParaRPr>
            </a:p>
          </p:txBody>
        </p:sp>
        <p:sp>
          <p:nvSpPr>
            <p:cNvPr id="14" name="TextBox 14"/>
            <p:cNvSpPr txBox="1"/>
            <p:nvPr/>
          </p:nvSpPr>
          <p:spPr>
            <a:xfrm>
              <a:off x="0" y="1739317"/>
              <a:ext cx="16113022" cy="596900"/>
            </a:xfrm>
            <a:prstGeom prst="rect">
              <a:avLst/>
            </a:prstGeom>
          </p:spPr>
          <p:txBody>
            <a:bodyPr lIns="0" tIns="0" rIns="0" bIns="0" rtlCol="0" anchor="t">
              <a:spAutoFit/>
            </a:bodyPr>
            <a:lstStyle/>
            <a:p>
              <a:pPr algn="ctr">
                <a:lnSpc>
                  <a:spcPts val="3599"/>
                </a:lnSpc>
              </a:pPr>
              <a:r>
                <a:rPr lang="en-US" sz="2999">
                  <a:solidFill>
                    <a:srgbClr val="000000"/>
                  </a:solidFill>
                  <a:latin typeface="Inter"/>
                </a:rPr>
                <a:t>Future of shopping at AR Store</a:t>
              </a:r>
            </a:p>
          </p:txBody>
        </p:sp>
      </p:grpSp>
      <p:grpSp>
        <p:nvGrpSpPr>
          <p:cNvPr id="15" name="Group 15"/>
          <p:cNvGrpSpPr/>
          <p:nvPr/>
        </p:nvGrpSpPr>
        <p:grpSpPr>
          <a:xfrm>
            <a:off x="7138877" y="6177367"/>
            <a:ext cx="4010247" cy="3311521"/>
            <a:chOff x="0" y="0"/>
            <a:chExt cx="5346995" cy="4415361"/>
          </a:xfrm>
        </p:grpSpPr>
        <p:sp>
          <p:nvSpPr>
            <p:cNvPr id="16" name="TextBox 16"/>
            <p:cNvSpPr txBox="1"/>
            <p:nvPr/>
          </p:nvSpPr>
          <p:spPr>
            <a:xfrm>
              <a:off x="0" y="-47625"/>
              <a:ext cx="5346995" cy="1178772"/>
            </a:xfrm>
            <a:prstGeom prst="rect">
              <a:avLst/>
            </a:prstGeom>
          </p:spPr>
          <p:txBody>
            <a:bodyPr lIns="0" tIns="0" rIns="0" bIns="0" rtlCol="0" anchor="t">
              <a:spAutoFit/>
            </a:bodyPr>
            <a:lstStyle/>
            <a:p>
              <a:pPr algn="ctr">
                <a:lnSpc>
                  <a:spcPts val="3640"/>
                </a:lnSpc>
              </a:pPr>
              <a:r>
                <a:rPr lang="en-US" sz="2600">
                  <a:solidFill>
                    <a:srgbClr val="000000"/>
                  </a:solidFill>
                  <a:latin typeface="Inter Bold"/>
                </a:rPr>
                <a:t>Personalized AR Shopping Experiences</a:t>
              </a:r>
            </a:p>
          </p:txBody>
        </p:sp>
        <p:sp>
          <p:nvSpPr>
            <p:cNvPr id="17" name="TextBox 17"/>
            <p:cNvSpPr txBox="1"/>
            <p:nvPr/>
          </p:nvSpPr>
          <p:spPr>
            <a:xfrm>
              <a:off x="0" y="1638857"/>
              <a:ext cx="5346995" cy="2776505"/>
            </a:xfrm>
            <a:prstGeom prst="rect">
              <a:avLst/>
            </a:prstGeom>
          </p:spPr>
          <p:txBody>
            <a:bodyPr lIns="0" tIns="0" rIns="0" bIns="0" rtlCol="0" anchor="t">
              <a:spAutoFit/>
            </a:bodyPr>
            <a:lstStyle/>
            <a:p>
              <a:pPr algn="ctr">
                <a:lnSpc>
                  <a:spcPts val="3360"/>
                </a:lnSpc>
              </a:pPr>
              <a:r>
                <a:rPr lang="en-US" sz="2400">
                  <a:solidFill>
                    <a:srgbClr val="000000"/>
                  </a:solidFill>
                  <a:latin typeface="Inter"/>
                </a:rPr>
                <a:t>Implement personalization algorithms to tailor AR experiences based on customer preferences and browsing history.</a:t>
              </a:r>
            </a:p>
          </p:txBody>
        </p:sp>
      </p:grpSp>
      <p:grpSp>
        <p:nvGrpSpPr>
          <p:cNvPr id="18" name="Group 18"/>
          <p:cNvGrpSpPr/>
          <p:nvPr/>
        </p:nvGrpSpPr>
        <p:grpSpPr>
          <a:xfrm>
            <a:off x="12815180" y="6141691"/>
            <a:ext cx="4010247" cy="3733045"/>
            <a:chOff x="0" y="0"/>
            <a:chExt cx="5346995" cy="4977393"/>
          </a:xfrm>
        </p:grpSpPr>
        <p:sp>
          <p:nvSpPr>
            <p:cNvPr id="19" name="TextBox 19"/>
            <p:cNvSpPr txBox="1"/>
            <p:nvPr/>
          </p:nvSpPr>
          <p:spPr>
            <a:xfrm>
              <a:off x="0" y="-47625"/>
              <a:ext cx="5346995" cy="1178772"/>
            </a:xfrm>
            <a:prstGeom prst="rect">
              <a:avLst/>
            </a:prstGeom>
          </p:spPr>
          <p:txBody>
            <a:bodyPr lIns="0" tIns="0" rIns="0" bIns="0" rtlCol="0" anchor="t">
              <a:spAutoFit/>
            </a:bodyPr>
            <a:lstStyle/>
            <a:p>
              <a:pPr algn="ctr">
                <a:lnSpc>
                  <a:spcPts val="3640"/>
                </a:lnSpc>
              </a:pPr>
              <a:r>
                <a:rPr lang="en-US" sz="2600">
                  <a:solidFill>
                    <a:srgbClr val="000000"/>
                  </a:solidFill>
                  <a:latin typeface="Inter Bold"/>
                </a:rPr>
                <a:t>AR-Powered Virtual Showrooms</a:t>
              </a:r>
            </a:p>
          </p:txBody>
        </p:sp>
        <p:sp>
          <p:nvSpPr>
            <p:cNvPr id="20" name="TextBox 20"/>
            <p:cNvSpPr txBox="1"/>
            <p:nvPr/>
          </p:nvSpPr>
          <p:spPr>
            <a:xfrm>
              <a:off x="0" y="1638857"/>
              <a:ext cx="5346995" cy="3338537"/>
            </a:xfrm>
            <a:prstGeom prst="rect">
              <a:avLst/>
            </a:prstGeom>
          </p:spPr>
          <p:txBody>
            <a:bodyPr lIns="0" tIns="0" rIns="0" bIns="0" rtlCol="0" anchor="t">
              <a:spAutoFit/>
            </a:bodyPr>
            <a:lstStyle/>
            <a:p>
              <a:pPr algn="ctr">
                <a:lnSpc>
                  <a:spcPts val="3360"/>
                </a:lnSpc>
              </a:pPr>
              <a:r>
                <a:rPr lang="en-US" sz="2400">
                  <a:solidFill>
                    <a:srgbClr val="000000"/>
                  </a:solidFill>
                  <a:latin typeface="Inter"/>
                </a:rPr>
                <a:t>Create immersive virtual showrooms with AR, enabling customers to explore and interact with products in a simulated environment.</a:t>
              </a:r>
            </a:p>
          </p:txBody>
        </p:sp>
      </p:grpSp>
      <p:grpSp>
        <p:nvGrpSpPr>
          <p:cNvPr id="21" name="Group 21"/>
          <p:cNvGrpSpPr/>
          <p:nvPr/>
        </p:nvGrpSpPr>
        <p:grpSpPr>
          <a:xfrm>
            <a:off x="1462573" y="6177367"/>
            <a:ext cx="4010247" cy="3697369"/>
            <a:chOff x="0" y="0"/>
            <a:chExt cx="5346995" cy="4929825"/>
          </a:xfrm>
        </p:grpSpPr>
        <p:sp>
          <p:nvSpPr>
            <p:cNvPr id="22" name="TextBox 22"/>
            <p:cNvSpPr txBox="1"/>
            <p:nvPr/>
          </p:nvSpPr>
          <p:spPr>
            <a:xfrm>
              <a:off x="0" y="-47625"/>
              <a:ext cx="5346995" cy="569172"/>
            </a:xfrm>
            <a:prstGeom prst="rect">
              <a:avLst/>
            </a:prstGeom>
          </p:spPr>
          <p:txBody>
            <a:bodyPr lIns="0" tIns="0" rIns="0" bIns="0" rtlCol="0" anchor="t">
              <a:spAutoFit/>
            </a:bodyPr>
            <a:lstStyle/>
            <a:p>
              <a:pPr algn="ctr">
                <a:lnSpc>
                  <a:spcPts val="3640"/>
                </a:lnSpc>
              </a:pPr>
              <a:r>
                <a:rPr lang="en-US" sz="2600">
                  <a:solidFill>
                    <a:srgbClr val="000000"/>
                  </a:solidFill>
                  <a:latin typeface="Inter Bold"/>
                </a:rPr>
                <a:t>AR for Interior Design</a:t>
              </a:r>
            </a:p>
          </p:txBody>
        </p:sp>
        <p:sp>
          <p:nvSpPr>
            <p:cNvPr id="23" name="TextBox 23"/>
            <p:cNvSpPr txBox="1"/>
            <p:nvPr/>
          </p:nvSpPr>
          <p:spPr>
            <a:xfrm>
              <a:off x="0" y="1029257"/>
              <a:ext cx="5346995" cy="3900569"/>
            </a:xfrm>
            <a:prstGeom prst="rect">
              <a:avLst/>
            </a:prstGeom>
          </p:spPr>
          <p:txBody>
            <a:bodyPr lIns="0" tIns="0" rIns="0" bIns="0" rtlCol="0" anchor="t">
              <a:spAutoFit/>
            </a:bodyPr>
            <a:lstStyle/>
            <a:p>
              <a:pPr algn="ctr">
                <a:lnSpc>
                  <a:spcPts val="3360"/>
                </a:lnSpc>
              </a:pPr>
              <a:r>
                <a:rPr lang="en-US" sz="2400">
                  <a:solidFill>
                    <a:srgbClr val="000000"/>
                  </a:solidFill>
                  <a:latin typeface="Inter"/>
                </a:rPr>
                <a:t>Leverage AR for interactive interior design and home decor planning, enabling customers to visualize complete room transformations.</a:t>
              </a:r>
            </a:p>
            <a:p>
              <a:pPr algn="ctr">
                <a:lnSpc>
                  <a:spcPts val="3359"/>
                </a:lnSpc>
              </a:pPr>
              <a:endParaRPr lang="en-US" sz="2400">
                <a:solidFill>
                  <a:srgbClr val="000000"/>
                </a:solidFill>
                <a:latin typeface="Inter"/>
              </a:endParaRPr>
            </a:p>
          </p:txBody>
        </p:sp>
      </p:grpSp>
      <p:sp>
        <p:nvSpPr>
          <p:cNvPr id="24" name="TextBox 20">
            <a:extLst>
              <a:ext uri="{FF2B5EF4-FFF2-40B4-BE49-F238E27FC236}">
                <a16:creationId xmlns:a16="http://schemas.microsoft.com/office/drawing/2014/main" id="{946B6003-95AE-13A2-EB97-3172785E35C6}"/>
              </a:ext>
            </a:extLst>
          </p:cNvPr>
          <p:cNvSpPr txBox="1"/>
          <p:nvPr/>
        </p:nvSpPr>
        <p:spPr>
          <a:xfrm>
            <a:off x="17259300" y="9975312"/>
            <a:ext cx="995787" cy="311688"/>
          </a:xfrm>
          <a:prstGeom prst="rect">
            <a:avLst/>
          </a:prstGeom>
        </p:spPr>
        <p:txBody>
          <a:bodyPr wrap="square" lIns="0" tIns="0" rIns="0" bIns="0" rtlCol="0" anchor="t">
            <a:spAutoFit/>
          </a:bodyPr>
          <a:lstStyle/>
          <a:p>
            <a:pPr algn="r">
              <a:lnSpc>
                <a:spcPts val="2606"/>
              </a:lnSpc>
              <a:spcBef>
                <a:spcPct val="0"/>
              </a:spcBef>
            </a:pPr>
            <a:r>
              <a:rPr lang="en-US" sz="1862" dirty="0">
                <a:latin typeface="Open Sans"/>
              </a:rPr>
              <a:t>Page 11</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203802" y="4237626"/>
            <a:ext cx="16055498" cy="5020674"/>
            <a:chOff x="0" y="0"/>
            <a:chExt cx="7202952" cy="2252417"/>
          </a:xfrm>
        </p:grpSpPr>
        <p:sp>
          <p:nvSpPr>
            <p:cNvPr id="3" name="Freeform 3"/>
            <p:cNvSpPr/>
            <p:nvPr/>
          </p:nvSpPr>
          <p:spPr>
            <a:xfrm>
              <a:off x="0" y="0"/>
              <a:ext cx="7202953" cy="2252417"/>
            </a:xfrm>
            <a:custGeom>
              <a:avLst/>
              <a:gdLst/>
              <a:ahLst/>
              <a:cxnLst/>
              <a:rect l="l" t="t" r="r" b="b"/>
              <a:pathLst>
                <a:path w="7202953" h="2252417">
                  <a:moveTo>
                    <a:pt x="7078493" y="2252417"/>
                  </a:moveTo>
                  <a:lnTo>
                    <a:pt x="124460" y="2252417"/>
                  </a:lnTo>
                  <a:cubicBezTo>
                    <a:pt x="55880" y="2252417"/>
                    <a:pt x="0" y="2196537"/>
                    <a:pt x="0" y="2127957"/>
                  </a:cubicBezTo>
                  <a:lnTo>
                    <a:pt x="0" y="124460"/>
                  </a:lnTo>
                  <a:cubicBezTo>
                    <a:pt x="0" y="55880"/>
                    <a:pt x="55880" y="0"/>
                    <a:pt x="124460" y="0"/>
                  </a:cubicBezTo>
                  <a:lnTo>
                    <a:pt x="7078493" y="0"/>
                  </a:lnTo>
                  <a:cubicBezTo>
                    <a:pt x="7147072" y="0"/>
                    <a:pt x="7202953" y="55880"/>
                    <a:pt x="7202953" y="124460"/>
                  </a:cubicBezTo>
                  <a:lnTo>
                    <a:pt x="7202953" y="2127957"/>
                  </a:lnTo>
                  <a:cubicBezTo>
                    <a:pt x="7202953" y="2196537"/>
                    <a:pt x="7147072" y="2252417"/>
                    <a:pt x="7078493" y="2252417"/>
                  </a:cubicBezTo>
                  <a:close/>
                </a:path>
              </a:pathLst>
            </a:custGeom>
            <a:solidFill>
              <a:srgbClr val="F1F1F1">
                <a:alpha val="63922"/>
              </a:srgbClr>
            </a:solidFill>
          </p:spPr>
          <p:txBody>
            <a:bodyPr/>
            <a:lstStyle/>
            <a:p>
              <a:endParaRPr lang="en-US"/>
            </a:p>
          </p:txBody>
        </p:sp>
      </p:grpSp>
      <p:sp>
        <p:nvSpPr>
          <p:cNvPr id="4" name="Freeform 4"/>
          <p:cNvSpPr/>
          <p:nvPr/>
        </p:nvSpPr>
        <p:spPr>
          <a:xfrm>
            <a:off x="14985847" y="-465556"/>
            <a:ext cx="3615881" cy="4114800"/>
          </a:xfrm>
          <a:custGeom>
            <a:avLst/>
            <a:gdLst/>
            <a:ahLst/>
            <a:cxnLst/>
            <a:rect l="l" t="t" r="r" b="b"/>
            <a:pathLst>
              <a:path w="3615881" h="4114800">
                <a:moveTo>
                  <a:pt x="0" y="0"/>
                </a:moveTo>
                <a:lnTo>
                  <a:pt x="3615880" y="0"/>
                </a:lnTo>
                <a:lnTo>
                  <a:pt x="361588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5" name="Freeform 5"/>
          <p:cNvSpPr/>
          <p:nvPr/>
        </p:nvSpPr>
        <p:spPr>
          <a:xfrm>
            <a:off x="8985546" y="0"/>
            <a:ext cx="6155957" cy="3916728"/>
          </a:xfrm>
          <a:custGeom>
            <a:avLst/>
            <a:gdLst/>
            <a:ahLst/>
            <a:cxnLst/>
            <a:rect l="l" t="t" r="r" b="b"/>
            <a:pathLst>
              <a:path w="6155957" h="3916728">
                <a:moveTo>
                  <a:pt x="0" y="0"/>
                </a:moveTo>
                <a:lnTo>
                  <a:pt x="6155957" y="0"/>
                </a:lnTo>
                <a:lnTo>
                  <a:pt x="6155957" y="3916728"/>
                </a:lnTo>
                <a:lnTo>
                  <a:pt x="0" y="391672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7" name="TextBox 7"/>
          <p:cNvSpPr txBox="1"/>
          <p:nvPr/>
        </p:nvSpPr>
        <p:spPr>
          <a:xfrm>
            <a:off x="1990123" y="4619207"/>
            <a:ext cx="14307753" cy="4257512"/>
          </a:xfrm>
          <a:prstGeom prst="rect">
            <a:avLst/>
          </a:prstGeom>
        </p:spPr>
        <p:txBody>
          <a:bodyPr lIns="0" tIns="0" rIns="0" bIns="0" rtlCol="0" anchor="t">
            <a:spAutoFit/>
          </a:bodyPr>
          <a:lstStyle/>
          <a:p>
            <a:pPr>
              <a:lnSpc>
                <a:spcPts val="4759"/>
              </a:lnSpc>
            </a:pPr>
            <a:r>
              <a:rPr lang="en-US" sz="3400" dirty="0">
                <a:solidFill>
                  <a:srgbClr val="000000"/>
                </a:solidFill>
                <a:latin typeface="Inter"/>
              </a:rPr>
              <a:t>Our project integrates augmented reality into ecommerce, enhancing the furniture shopping experience. Despite challenges, we've successfully met objectives and optimized performance. We're excited about the platform's potential to revolutionize online shopping and exceed customer expectations. Overall, we're proud of our accomplishments and eager to see the impact of our project in the ecommerce industry.</a:t>
            </a:r>
          </a:p>
        </p:txBody>
      </p:sp>
      <p:sp>
        <p:nvSpPr>
          <p:cNvPr id="9" name="TextBox 9"/>
          <p:cNvSpPr txBox="1"/>
          <p:nvPr/>
        </p:nvSpPr>
        <p:spPr>
          <a:xfrm>
            <a:off x="1203802" y="2407306"/>
            <a:ext cx="10461808" cy="1133475"/>
          </a:xfrm>
          <a:prstGeom prst="rect">
            <a:avLst/>
          </a:prstGeom>
        </p:spPr>
        <p:txBody>
          <a:bodyPr lIns="0" tIns="0" rIns="0" bIns="0" rtlCol="0" anchor="t">
            <a:spAutoFit/>
          </a:bodyPr>
          <a:lstStyle/>
          <a:p>
            <a:pPr>
              <a:lnSpc>
                <a:spcPts val="8999"/>
              </a:lnSpc>
            </a:pPr>
            <a:r>
              <a:rPr lang="en-US" sz="7499" dirty="0">
                <a:solidFill>
                  <a:srgbClr val="000000"/>
                </a:solidFill>
                <a:latin typeface="Inter Bold"/>
              </a:rPr>
              <a:t>Conclusion</a:t>
            </a:r>
          </a:p>
        </p:txBody>
      </p:sp>
      <p:sp>
        <p:nvSpPr>
          <p:cNvPr id="10" name="TextBox 20">
            <a:extLst>
              <a:ext uri="{FF2B5EF4-FFF2-40B4-BE49-F238E27FC236}">
                <a16:creationId xmlns:a16="http://schemas.microsoft.com/office/drawing/2014/main" id="{FF5D4740-E689-5DAB-DC53-420A2364851F}"/>
              </a:ext>
            </a:extLst>
          </p:cNvPr>
          <p:cNvSpPr txBox="1"/>
          <p:nvPr/>
        </p:nvSpPr>
        <p:spPr>
          <a:xfrm>
            <a:off x="17259302" y="9975312"/>
            <a:ext cx="995787" cy="311688"/>
          </a:xfrm>
          <a:prstGeom prst="rect">
            <a:avLst/>
          </a:prstGeom>
        </p:spPr>
        <p:txBody>
          <a:bodyPr wrap="square" lIns="0" tIns="0" rIns="0" bIns="0" rtlCol="0" anchor="t">
            <a:spAutoFit/>
          </a:bodyPr>
          <a:lstStyle/>
          <a:p>
            <a:pPr algn="r">
              <a:lnSpc>
                <a:spcPts val="2606"/>
              </a:lnSpc>
              <a:spcBef>
                <a:spcPct val="0"/>
              </a:spcBef>
            </a:pPr>
            <a:r>
              <a:rPr lang="en-US" sz="1862" dirty="0">
                <a:latin typeface="Open Sans"/>
              </a:rPr>
              <a:t>Page 12</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743915" y="298752"/>
            <a:ext cx="6515385" cy="905784"/>
            <a:chOff x="0" y="0"/>
            <a:chExt cx="4750317" cy="660400"/>
          </a:xfrm>
        </p:grpSpPr>
        <p:sp>
          <p:nvSpPr>
            <p:cNvPr id="3" name="Freeform 3"/>
            <p:cNvSpPr/>
            <p:nvPr/>
          </p:nvSpPr>
          <p:spPr>
            <a:xfrm>
              <a:off x="0" y="0"/>
              <a:ext cx="4750317" cy="660400"/>
            </a:xfrm>
            <a:custGeom>
              <a:avLst/>
              <a:gdLst/>
              <a:ahLst/>
              <a:cxnLst/>
              <a:rect l="l" t="t" r="r" b="b"/>
              <a:pathLst>
                <a:path w="4750317" h="660400">
                  <a:moveTo>
                    <a:pt x="4625857" y="660400"/>
                  </a:moveTo>
                  <a:lnTo>
                    <a:pt x="124460" y="660400"/>
                  </a:lnTo>
                  <a:cubicBezTo>
                    <a:pt x="55880" y="660400"/>
                    <a:pt x="0" y="604520"/>
                    <a:pt x="0" y="535940"/>
                  </a:cubicBezTo>
                  <a:lnTo>
                    <a:pt x="0" y="124460"/>
                  </a:lnTo>
                  <a:cubicBezTo>
                    <a:pt x="0" y="55880"/>
                    <a:pt x="55880" y="0"/>
                    <a:pt x="124460" y="0"/>
                  </a:cubicBezTo>
                  <a:lnTo>
                    <a:pt x="4625857" y="0"/>
                  </a:lnTo>
                  <a:cubicBezTo>
                    <a:pt x="4694437" y="0"/>
                    <a:pt x="4750317" y="55880"/>
                    <a:pt x="4750317" y="124460"/>
                  </a:cubicBezTo>
                  <a:lnTo>
                    <a:pt x="4750317" y="535940"/>
                  </a:lnTo>
                  <a:cubicBezTo>
                    <a:pt x="4750317" y="604520"/>
                    <a:pt x="4694437" y="660400"/>
                    <a:pt x="4625857" y="660400"/>
                  </a:cubicBezTo>
                  <a:close/>
                </a:path>
              </a:pathLst>
            </a:custGeom>
            <a:solidFill>
              <a:srgbClr val="F1F1F1">
                <a:alpha val="63922"/>
              </a:srgbClr>
            </a:solidFill>
          </p:spPr>
          <p:txBody>
            <a:bodyPr/>
            <a:lstStyle/>
            <a:p>
              <a:endParaRPr lang="en-US"/>
            </a:p>
          </p:txBody>
        </p:sp>
      </p:grpSp>
      <p:sp>
        <p:nvSpPr>
          <p:cNvPr id="4" name="Freeform 4"/>
          <p:cNvSpPr/>
          <p:nvPr/>
        </p:nvSpPr>
        <p:spPr>
          <a:xfrm>
            <a:off x="1642456" y="5237603"/>
            <a:ext cx="5459428" cy="3414624"/>
          </a:xfrm>
          <a:custGeom>
            <a:avLst/>
            <a:gdLst/>
            <a:ahLst/>
            <a:cxnLst/>
            <a:rect l="l" t="t" r="r" b="b"/>
            <a:pathLst>
              <a:path w="5459428" h="3414624">
                <a:moveTo>
                  <a:pt x="0" y="0"/>
                </a:moveTo>
                <a:lnTo>
                  <a:pt x="5459428" y="0"/>
                </a:lnTo>
                <a:lnTo>
                  <a:pt x="5459428" y="3414624"/>
                </a:lnTo>
                <a:lnTo>
                  <a:pt x="0" y="341462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5" name="Group 5"/>
          <p:cNvGrpSpPr/>
          <p:nvPr/>
        </p:nvGrpSpPr>
        <p:grpSpPr>
          <a:xfrm>
            <a:off x="1642456" y="1772702"/>
            <a:ext cx="6388082" cy="2058397"/>
            <a:chOff x="0" y="0"/>
            <a:chExt cx="8517443" cy="2744529"/>
          </a:xfrm>
        </p:grpSpPr>
        <p:sp>
          <p:nvSpPr>
            <p:cNvPr id="6" name="TextBox 6"/>
            <p:cNvSpPr txBox="1"/>
            <p:nvPr/>
          </p:nvSpPr>
          <p:spPr>
            <a:xfrm>
              <a:off x="0" y="-9525"/>
              <a:ext cx="8517443" cy="1787525"/>
            </a:xfrm>
            <a:prstGeom prst="rect">
              <a:avLst/>
            </a:prstGeom>
          </p:spPr>
          <p:txBody>
            <a:bodyPr lIns="0" tIns="0" rIns="0" bIns="0" rtlCol="0" anchor="t">
              <a:spAutoFit/>
            </a:bodyPr>
            <a:lstStyle/>
            <a:p>
              <a:pPr>
                <a:lnSpc>
                  <a:spcPts val="10559"/>
                </a:lnSpc>
              </a:pPr>
              <a:r>
                <a:rPr lang="en-US" sz="8799">
                  <a:solidFill>
                    <a:srgbClr val="000000"/>
                  </a:solidFill>
                  <a:latin typeface="Inter Bold"/>
                </a:rPr>
                <a:t>CONTENTS</a:t>
              </a:r>
            </a:p>
          </p:txBody>
        </p:sp>
        <p:sp>
          <p:nvSpPr>
            <p:cNvPr id="7" name="TextBox 7"/>
            <p:cNvSpPr txBox="1"/>
            <p:nvPr/>
          </p:nvSpPr>
          <p:spPr>
            <a:xfrm>
              <a:off x="0" y="2112704"/>
              <a:ext cx="8517443" cy="631825"/>
            </a:xfrm>
            <a:prstGeom prst="rect">
              <a:avLst/>
            </a:prstGeom>
          </p:spPr>
          <p:txBody>
            <a:bodyPr lIns="0" tIns="0" rIns="0" bIns="0" rtlCol="0" anchor="t">
              <a:spAutoFit/>
            </a:bodyPr>
            <a:lstStyle/>
            <a:p>
              <a:pPr>
                <a:lnSpc>
                  <a:spcPts val="3719"/>
                </a:lnSpc>
              </a:pPr>
              <a:r>
                <a:rPr lang="en-US" sz="3099" dirty="0">
                  <a:solidFill>
                    <a:srgbClr val="9976FF"/>
                  </a:solidFill>
                  <a:latin typeface="Inter"/>
                </a:rPr>
                <a:t>AR</a:t>
              </a:r>
              <a:r>
                <a:rPr lang="en-US" sz="3099" dirty="0">
                  <a:solidFill>
                    <a:srgbClr val="000000"/>
                  </a:solidFill>
                  <a:latin typeface="Inter"/>
                </a:rPr>
                <a:t> STORE</a:t>
              </a:r>
            </a:p>
          </p:txBody>
        </p:sp>
      </p:grpSp>
      <p:grpSp>
        <p:nvGrpSpPr>
          <p:cNvPr id="8" name="Group 8"/>
          <p:cNvGrpSpPr/>
          <p:nvPr/>
        </p:nvGrpSpPr>
        <p:grpSpPr>
          <a:xfrm>
            <a:off x="10743915" y="5793962"/>
            <a:ext cx="6515385" cy="905784"/>
            <a:chOff x="0" y="0"/>
            <a:chExt cx="4750317" cy="660400"/>
          </a:xfrm>
        </p:grpSpPr>
        <p:sp>
          <p:nvSpPr>
            <p:cNvPr id="9" name="Freeform 9"/>
            <p:cNvSpPr/>
            <p:nvPr/>
          </p:nvSpPr>
          <p:spPr>
            <a:xfrm>
              <a:off x="0" y="0"/>
              <a:ext cx="4750317" cy="660400"/>
            </a:xfrm>
            <a:custGeom>
              <a:avLst/>
              <a:gdLst/>
              <a:ahLst/>
              <a:cxnLst/>
              <a:rect l="l" t="t" r="r" b="b"/>
              <a:pathLst>
                <a:path w="4750317" h="660400">
                  <a:moveTo>
                    <a:pt x="4625857" y="660400"/>
                  </a:moveTo>
                  <a:lnTo>
                    <a:pt x="124460" y="660400"/>
                  </a:lnTo>
                  <a:cubicBezTo>
                    <a:pt x="55880" y="660400"/>
                    <a:pt x="0" y="604520"/>
                    <a:pt x="0" y="535940"/>
                  </a:cubicBezTo>
                  <a:lnTo>
                    <a:pt x="0" y="124460"/>
                  </a:lnTo>
                  <a:cubicBezTo>
                    <a:pt x="0" y="55880"/>
                    <a:pt x="55880" y="0"/>
                    <a:pt x="124460" y="0"/>
                  </a:cubicBezTo>
                  <a:lnTo>
                    <a:pt x="4625857" y="0"/>
                  </a:lnTo>
                  <a:cubicBezTo>
                    <a:pt x="4694437" y="0"/>
                    <a:pt x="4750317" y="55880"/>
                    <a:pt x="4750317" y="124460"/>
                  </a:cubicBezTo>
                  <a:lnTo>
                    <a:pt x="4750317" y="535940"/>
                  </a:lnTo>
                  <a:cubicBezTo>
                    <a:pt x="4750317" y="604520"/>
                    <a:pt x="4694437" y="660400"/>
                    <a:pt x="4625857" y="660400"/>
                  </a:cubicBezTo>
                  <a:close/>
                </a:path>
              </a:pathLst>
            </a:custGeom>
            <a:solidFill>
              <a:srgbClr val="F1F1F1">
                <a:alpha val="63922"/>
              </a:srgbClr>
            </a:solidFill>
          </p:spPr>
          <p:txBody>
            <a:bodyPr/>
            <a:lstStyle/>
            <a:p>
              <a:endParaRPr lang="en-US"/>
            </a:p>
          </p:txBody>
        </p:sp>
      </p:grpSp>
      <p:grpSp>
        <p:nvGrpSpPr>
          <p:cNvPr id="10" name="Group 10"/>
          <p:cNvGrpSpPr/>
          <p:nvPr/>
        </p:nvGrpSpPr>
        <p:grpSpPr>
          <a:xfrm>
            <a:off x="10743915" y="4691845"/>
            <a:ext cx="6515385" cy="905784"/>
            <a:chOff x="0" y="0"/>
            <a:chExt cx="4750317" cy="660400"/>
          </a:xfrm>
        </p:grpSpPr>
        <p:sp>
          <p:nvSpPr>
            <p:cNvPr id="11" name="Freeform 11"/>
            <p:cNvSpPr/>
            <p:nvPr/>
          </p:nvSpPr>
          <p:spPr>
            <a:xfrm>
              <a:off x="0" y="0"/>
              <a:ext cx="4750317" cy="660400"/>
            </a:xfrm>
            <a:custGeom>
              <a:avLst/>
              <a:gdLst/>
              <a:ahLst/>
              <a:cxnLst/>
              <a:rect l="l" t="t" r="r" b="b"/>
              <a:pathLst>
                <a:path w="4750317" h="660400">
                  <a:moveTo>
                    <a:pt x="4625857" y="660400"/>
                  </a:moveTo>
                  <a:lnTo>
                    <a:pt x="124460" y="660400"/>
                  </a:lnTo>
                  <a:cubicBezTo>
                    <a:pt x="55880" y="660400"/>
                    <a:pt x="0" y="604520"/>
                    <a:pt x="0" y="535940"/>
                  </a:cubicBezTo>
                  <a:lnTo>
                    <a:pt x="0" y="124460"/>
                  </a:lnTo>
                  <a:cubicBezTo>
                    <a:pt x="0" y="55880"/>
                    <a:pt x="55880" y="0"/>
                    <a:pt x="124460" y="0"/>
                  </a:cubicBezTo>
                  <a:lnTo>
                    <a:pt x="4625857" y="0"/>
                  </a:lnTo>
                  <a:cubicBezTo>
                    <a:pt x="4694437" y="0"/>
                    <a:pt x="4750317" y="55880"/>
                    <a:pt x="4750317" y="124460"/>
                  </a:cubicBezTo>
                  <a:lnTo>
                    <a:pt x="4750317" y="535940"/>
                  </a:lnTo>
                  <a:cubicBezTo>
                    <a:pt x="4750317" y="604520"/>
                    <a:pt x="4694437" y="660400"/>
                    <a:pt x="4625857" y="660400"/>
                  </a:cubicBezTo>
                  <a:close/>
                </a:path>
              </a:pathLst>
            </a:custGeom>
            <a:solidFill>
              <a:srgbClr val="F1F1F1">
                <a:alpha val="63922"/>
              </a:srgbClr>
            </a:solidFill>
          </p:spPr>
          <p:txBody>
            <a:bodyPr/>
            <a:lstStyle/>
            <a:p>
              <a:endParaRPr lang="en-US"/>
            </a:p>
          </p:txBody>
        </p:sp>
      </p:grpSp>
      <p:grpSp>
        <p:nvGrpSpPr>
          <p:cNvPr id="12" name="Group 12"/>
          <p:cNvGrpSpPr/>
          <p:nvPr/>
        </p:nvGrpSpPr>
        <p:grpSpPr>
          <a:xfrm>
            <a:off x="10743915" y="3545111"/>
            <a:ext cx="6515385" cy="905784"/>
            <a:chOff x="0" y="0"/>
            <a:chExt cx="4750317" cy="660400"/>
          </a:xfrm>
        </p:grpSpPr>
        <p:sp>
          <p:nvSpPr>
            <p:cNvPr id="13" name="Freeform 13"/>
            <p:cNvSpPr/>
            <p:nvPr/>
          </p:nvSpPr>
          <p:spPr>
            <a:xfrm>
              <a:off x="0" y="0"/>
              <a:ext cx="4750317" cy="660400"/>
            </a:xfrm>
            <a:custGeom>
              <a:avLst/>
              <a:gdLst/>
              <a:ahLst/>
              <a:cxnLst/>
              <a:rect l="l" t="t" r="r" b="b"/>
              <a:pathLst>
                <a:path w="4750317" h="660400">
                  <a:moveTo>
                    <a:pt x="4625857" y="660400"/>
                  </a:moveTo>
                  <a:lnTo>
                    <a:pt x="124460" y="660400"/>
                  </a:lnTo>
                  <a:cubicBezTo>
                    <a:pt x="55880" y="660400"/>
                    <a:pt x="0" y="604520"/>
                    <a:pt x="0" y="535940"/>
                  </a:cubicBezTo>
                  <a:lnTo>
                    <a:pt x="0" y="124460"/>
                  </a:lnTo>
                  <a:cubicBezTo>
                    <a:pt x="0" y="55880"/>
                    <a:pt x="55880" y="0"/>
                    <a:pt x="124460" y="0"/>
                  </a:cubicBezTo>
                  <a:lnTo>
                    <a:pt x="4625857" y="0"/>
                  </a:lnTo>
                  <a:cubicBezTo>
                    <a:pt x="4694437" y="0"/>
                    <a:pt x="4750317" y="55880"/>
                    <a:pt x="4750317" y="124460"/>
                  </a:cubicBezTo>
                  <a:lnTo>
                    <a:pt x="4750317" y="535940"/>
                  </a:lnTo>
                  <a:cubicBezTo>
                    <a:pt x="4750317" y="604520"/>
                    <a:pt x="4694437" y="660400"/>
                    <a:pt x="4625857" y="660400"/>
                  </a:cubicBezTo>
                  <a:close/>
                </a:path>
              </a:pathLst>
            </a:custGeom>
            <a:solidFill>
              <a:srgbClr val="F1F1F1">
                <a:alpha val="63922"/>
              </a:srgbClr>
            </a:solidFill>
          </p:spPr>
          <p:txBody>
            <a:bodyPr/>
            <a:lstStyle/>
            <a:p>
              <a:endParaRPr lang="en-US"/>
            </a:p>
          </p:txBody>
        </p:sp>
      </p:grpSp>
      <p:grpSp>
        <p:nvGrpSpPr>
          <p:cNvPr id="14" name="Group 14"/>
          <p:cNvGrpSpPr/>
          <p:nvPr/>
        </p:nvGrpSpPr>
        <p:grpSpPr>
          <a:xfrm>
            <a:off x="10743915" y="2442994"/>
            <a:ext cx="6515385" cy="905784"/>
            <a:chOff x="0" y="0"/>
            <a:chExt cx="4750317" cy="660400"/>
          </a:xfrm>
        </p:grpSpPr>
        <p:sp>
          <p:nvSpPr>
            <p:cNvPr id="15" name="Freeform 15"/>
            <p:cNvSpPr/>
            <p:nvPr/>
          </p:nvSpPr>
          <p:spPr>
            <a:xfrm>
              <a:off x="0" y="0"/>
              <a:ext cx="4750317" cy="660400"/>
            </a:xfrm>
            <a:custGeom>
              <a:avLst/>
              <a:gdLst/>
              <a:ahLst/>
              <a:cxnLst/>
              <a:rect l="l" t="t" r="r" b="b"/>
              <a:pathLst>
                <a:path w="4750317" h="660400">
                  <a:moveTo>
                    <a:pt x="4625857" y="660400"/>
                  </a:moveTo>
                  <a:lnTo>
                    <a:pt x="124460" y="660400"/>
                  </a:lnTo>
                  <a:cubicBezTo>
                    <a:pt x="55880" y="660400"/>
                    <a:pt x="0" y="604520"/>
                    <a:pt x="0" y="535940"/>
                  </a:cubicBezTo>
                  <a:lnTo>
                    <a:pt x="0" y="124460"/>
                  </a:lnTo>
                  <a:cubicBezTo>
                    <a:pt x="0" y="55880"/>
                    <a:pt x="55880" y="0"/>
                    <a:pt x="124460" y="0"/>
                  </a:cubicBezTo>
                  <a:lnTo>
                    <a:pt x="4625857" y="0"/>
                  </a:lnTo>
                  <a:cubicBezTo>
                    <a:pt x="4694437" y="0"/>
                    <a:pt x="4750317" y="55880"/>
                    <a:pt x="4750317" y="124460"/>
                  </a:cubicBezTo>
                  <a:lnTo>
                    <a:pt x="4750317" y="535940"/>
                  </a:lnTo>
                  <a:cubicBezTo>
                    <a:pt x="4750317" y="604520"/>
                    <a:pt x="4694437" y="660400"/>
                    <a:pt x="4625857" y="660400"/>
                  </a:cubicBezTo>
                  <a:close/>
                </a:path>
              </a:pathLst>
            </a:custGeom>
            <a:solidFill>
              <a:srgbClr val="F1F1F1">
                <a:alpha val="63922"/>
              </a:srgbClr>
            </a:solidFill>
          </p:spPr>
          <p:txBody>
            <a:bodyPr/>
            <a:lstStyle/>
            <a:p>
              <a:endParaRPr lang="en-US"/>
            </a:p>
          </p:txBody>
        </p:sp>
      </p:grpSp>
      <p:grpSp>
        <p:nvGrpSpPr>
          <p:cNvPr id="16" name="Group 16"/>
          <p:cNvGrpSpPr/>
          <p:nvPr/>
        </p:nvGrpSpPr>
        <p:grpSpPr>
          <a:xfrm>
            <a:off x="10743915" y="1340877"/>
            <a:ext cx="6515385" cy="905784"/>
            <a:chOff x="0" y="0"/>
            <a:chExt cx="4750317" cy="660400"/>
          </a:xfrm>
        </p:grpSpPr>
        <p:sp>
          <p:nvSpPr>
            <p:cNvPr id="17" name="Freeform 17"/>
            <p:cNvSpPr/>
            <p:nvPr/>
          </p:nvSpPr>
          <p:spPr>
            <a:xfrm>
              <a:off x="0" y="0"/>
              <a:ext cx="4750317" cy="660400"/>
            </a:xfrm>
            <a:custGeom>
              <a:avLst/>
              <a:gdLst/>
              <a:ahLst/>
              <a:cxnLst/>
              <a:rect l="l" t="t" r="r" b="b"/>
              <a:pathLst>
                <a:path w="4750317" h="660400">
                  <a:moveTo>
                    <a:pt x="4625857" y="660400"/>
                  </a:moveTo>
                  <a:lnTo>
                    <a:pt x="124460" y="660400"/>
                  </a:lnTo>
                  <a:cubicBezTo>
                    <a:pt x="55880" y="660400"/>
                    <a:pt x="0" y="604520"/>
                    <a:pt x="0" y="535940"/>
                  </a:cubicBezTo>
                  <a:lnTo>
                    <a:pt x="0" y="124460"/>
                  </a:lnTo>
                  <a:cubicBezTo>
                    <a:pt x="0" y="55880"/>
                    <a:pt x="55880" y="0"/>
                    <a:pt x="124460" y="0"/>
                  </a:cubicBezTo>
                  <a:lnTo>
                    <a:pt x="4625857" y="0"/>
                  </a:lnTo>
                  <a:cubicBezTo>
                    <a:pt x="4694437" y="0"/>
                    <a:pt x="4750317" y="55880"/>
                    <a:pt x="4750317" y="124460"/>
                  </a:cubicBezTo>
                  <a:lnTo>
                    <a:pt x="4750317" y="535940"/>
                  </a:lnTo>
                  <a:cubicBezTo>
                    <a:pt x="4750317" y="604520"/>
                    <a:pt x="4694437" y="660400"/>
                    <a:pt x="4625857" y="660400"/>
                  </a:cubicBezTo>
                  <a:close/>
                </a:path>
              </a:pathLst>
            </a:custGeom>
            <a:solidFill>
              <a:srgbClr val="F1F1F1">
                <a:alpha val="63922"/>
              </a:srgbClr>
            </a:solidFill>
          </p:spPr>
          <p:txBody>
            <a:bodyPr/>
            <a:lstStyle/>
            <a:p>
              <a:endParaRPr lang="en-US"/>
            </a:p>
          </p:txBody>
        </p:sp>
      </p:grpSp>
      <p:graphicFrame>
        <p:nvGraphicFramePr>
          <p:cNvPr id="18" name="Table 18"/>
          <p:cNvGraphicFramePr>
            <a:graphicFrameLocks noGrp="1"/>
          </p:cNvGraphicFramePr>
          <p:nvPr>
            <p:extLst>
              <p:ext uri="{D42A27DB-BD31-4B8C-83A1-F6EECF244321}">
                <p14:modId xmlns:p14="http://schemas.microsoft.com/office/powerpoint/2010/main" val="2761875804"/>
              </p:ext>
            </p:extLst>
          </p:nvPr>
        </p:nvGraphicFramePr>
        <p:xfrm>
          <a:off x="10743915" y="298752"/>
          <a:ext cx="6515385" cy="9689496"/>
        </p:xfrm>
        <a:graphic>
          <a:graphicData uri="http://schemas.openxmlformats.org/drawingml/2006/table">
            <a:tbl>
              <a:tblPr/>
              <a:tblGrid>
                <a:gridCol w="6515385">
                  <a:extLst>
                    <a:ext uri="{9D8B030D-6E8A-4147-A177-3AD203B41FA5}">
                      <a16:colId xmlns:a16="http://schemas.microsoft.com/office/drawing/2014/main" val="20000"/>
                    </a:ext>
                  </a:extLst>
                </a:gridCol>
              </a:tblGrid>
              <a:tr h="1083888">
                <a:tc>
                  <a:txBody>
                    <a:bodyPr/>
                    <a:lstStyle/>
                    <a:p>
                      <a:pPr algn="ctr">
                        <a:lnSpc>
                          <a:spcPts val="3148"/>
                        </a:lnSpc>
                        <a:defRPr/>
                      </a:pPr>
                      <a:r>
                        <a:rPr lang="en-US" sz="2248">
                          <a:solidFill>
                            <a:srgbClr val="000000"/>
                          </a:solidFill>
                          <a:latin typeface="Inter"/>
                        </a:rPr>
                        <a:t>Introduction</a:t>
                      </a:r>
                      <a:endParaRPr lang="en-US" sz="1100"/>
                    </a:p>
                  </a:txBody>
                  <a:tcPr marL="178485" marR="178485" marT="178485" marB="178485"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0"/>
                  </a:ext>
                </a:extLst>
              </a:tr>
              <a:tr h="1083888">
                <a:tc>
                  <a:txBody>
                    <a:bodyPr/>
                    <a:lstStyle/>
                    <a:p>
                      <a:pPr algn="ctr">
                        <a:lnSpc>
                          <a:spcPts val="3148"/>
                        </a:lnSpc>
                        <a:defRPr/>
                      </a:pPr>
                      <a:r>
                        <a:rPr lang="en-US" sz="2248">
                          <a:solidFill>
                            <a:srgbClr val="000000"/>
                          </a:solidFill>
                          <a:latin typeface="Inter"/>
                        </a:rPr>
                        <a:t>Existing System</a:t>
                      </a:r>
                      <a:endParaRPr lang="en-US" sz="1100"/>
                    </a:p>
                  </a:txBody>
                  <a:tcPr marL="178485" marR="178485" marT="178485" marB="178485"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1"/>
                  </a:ext>
                </a:extLst>
              </a:tr>
              <a:tr h="1083888">
                <a:tc>
                  <a:txBody>
                    <a:bodyPr/>
                    <a:lstStyle/>
                    <a:p>
                      <a:pPr algn="ctr">
                        <a:lnSpc>
                          <a:spcPts val="3148"/>
                        </a:lnSpc>
                        <a:defRPr/>
                      </a:pPr>
                      <a:r>
                        <a:rPr lang="en-US" sz="2248">
                          <a:solidFill>
                            <a:srgbClr val="000000"/>
                          </a:solidFill>
                          <a:latin typeface="Inter"/>
                        </a:rPr>
                        <a:t>Proposed System</a:t>
                      </a:r>
                      <a:endParaRPr lang="en-US" sz="1100"/>
                    </a:p>
                  </a:txBody>
                  <a:tcPr marL="178485" marR="178485" marT="178485" marB="178485"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2"/>
                  </a:ext>
                </a:extLst>
              </a:tr>
              <a:tr h="1083888">
                <a:tc>
                  <a:txBody>
                    <a:bodyPr/>
                    <a:lstStyle/>
                    <a:p>
                      <a:pPr algn="ctr">
                        <a:lnSpc>
                          <a:spcPts val="3148"/>
                        </a:lnSpc>
                        <a:defRPr/>
                      </a:pPr>
                      <a:r>
                        <a:rPr lang="en-US" sz="2248">
                          <a:solidFill>
                            <a:srgbClr val="000000"/>
                          </a:solidFill>
                          <a:latin typeface="Inter"/>
                        </a:rPr>
                        <a:t>Aim</a:t>
                      </a:r>
                      <a:endParaRPr lang="en-US" sz="1100"/>
                    </a:p>
                  </a:txBody>
                  <a:tcPr marL="178485" marR="178485" marT="178485" marB="178485"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3"/>
                  </a:ext>
                </a:extLst>
              </a:tr>
              <a:tr h="1083888">
                <a:tc>
                  <a:txBody>
                    <a:bodyPr/>
                    <a:lstStyle/>
                    <a:p>
                      <a:pPr algn="ctr">
                        <a:lnSpc>
                          <a:spcPts val="3148"/>
                        </a:lnSpc>
                        <a:defRPr/>
                      </a:pPr>
                      <a:r>
                        <a:rPr lang="en-US" sz="2248" dirty="0">
                          <a:solidFill>
                            <a:srgbClr val="000000"/>
                          </a:solidFill>
                          <a:latin typeface="Inter"/>
                        </a:rPr>
                        <a:t>Objectives</a:t>
                      </a:r>
                      <a:endParaRPr lang="en-US" sz="1100" dirty="0"/>
                    </a:p>
                  </a:txBody>
                  <a:tcPr marL="178485" marR="178485" marT="178485" marB="178485"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4"/>
                  </a:ext>
                </a:extLst>
              </a:tr>
              <a:tr h="1083888">
                <a:tc>
                  <a:txBody>
                    <a:bodyPr/>
                    <a:lstStyle/>
                    <a:p>
                      <a:pPr algn="ctr">
                        <a:lnSpc>
                          <a:spcPts val="3148"/>
                        </a:lnSpc>
                        <a:defRPr/>
                      </a:pPr>
                      <a:r>
                        <a:rPr lang="en-US" sz="2248" dirty="0">
                          <a:solidFill>
                            <a:srgbClr val="000000"/>
                          </a:solidFill>
                          <a:latin typeface="Inter"/>
                        </a:rPr>
                        <a:t>Hardware and Software Requirement</a:t>
                      </a:r>
                      <a:endParaRPr lang="en-US" sz="1100" dirty="0"/>
                    </a:p>
                  </a:txBody>
                  <a:tcPr marL="178485" marR="178485" marT="178485" marB="178485"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5"/>
                  </a:ext>
                </a:extLst>
              </a:tr>
              <a:tr h="1062056">
                <a:tc>
                  <a:txBody>
                    <a:bodyPr/>
                    <a:lstStyle/>
                    <a:p>
                      <a:pPr algn="ctr">
                        <a:lnSpc>
                          <a:spcPts val="3148"/>
                        </a:lnSpc>
                        <a:defRPr/>
                      </a:pPr>
                      <a:endParaRPr lang="en-US" sz="1100"/>
                    </a:p>
                  </a:txBody>
                  <a:tcPr marL="178485" marR="178485" marT="178485" marB="178485"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6"/>
                  </a:ext>
                </a:extLst>
              </a:tr>
              <a:tr h="1062056">
                <a:tc>
                  <a:txBody>
                    <a:bodyPr/>
                    <a:lstStyle/>
                    <a:p>
                      <a:pPr algn="ctr">
                        <a:lnSpc>
                          <a:spcPts val="3148"/>
                        </a:lnSpc>
                        <a:defRPr/>
                      </a:pPr>
                      <a:endParaRPr lang="en-US" sz="1100"/>
                    </a:p>
                  </a:txBody>
                  <a:tcPr marL="178485" marR="178485" marT="178485" marB="178485"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7"/>
                  </a:ext>
                </a:extLst>
              </a:tr>
              <a:tr h="1062056">
                <a:tc>
                  <a:txBody>
                    <a:bodyPr/>
                    <a:lstStyle/>
                    <a:p>
                      <a:pPr algn="ctr">
                        <a:lnSpc>
                          <a:spcPts val="3148"/>
                        </a:lnSpc>
                        <a:defRPr/>
                      </a:pPr>
                      <a:endParaRPr lang="en-US" sz="1100" dirty="0"/>
                    </a:p>
                  </a:txBody>
                  <a:tcPr marL="178485" marR="178485" marT="178485" marB="178485"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grpSp>
        <p:nvGrpSpPr>
          <p:cNvPr id="19" name="Group 19"/>
          <p:cNvGrpSpPr/>
          <p:nvPr/>
        </p:nvGrpSpPr>
        <p:grpSpPr>
          <a:xfrm>
            <a:off x="10743915" y="9082464"/>
            <a:ext cx="6515385" cy="905784"/>
            <a:chOff x="0" y="0"/>
            <a:chExt cx="4750317" cy="660400"/>
          </a:xfrm>
        </p:grpSpPr>
        <p:sp>
          <p:nvSpPr>
            <p:cNvPr id="20" name="Freeform 20"/>
            <p:cNvSpPr/>
            <p:nvPr/>
          </p:nvSpPr>
          <p:spPr>
            <a:xfrm>
              <a:off x="0" y="0"/>
              <a:ext cx="4750317" cy="660400"/>
            </a:xfrm>
            <a:custGeom>
              <a:avLst/>
              <a:gdLst/>
              <a:ahLst/>
              <a:cxnLst/>
              <a:rect l="l" t="t" r="r" b="b"/>
              <a:pathLst>
                <a:path w="4750317" h="660400">
                  <a:moveTo>
                    <a:pt x="4625857" y="660400"/>
                  </a:moveTo>
                  <a:lnTo>
                    <a:pt x="124460" y="660400"/>
                  </a:lnTo>
                  <a:cubicBezTo>
                    <a:pt x="55880" y="660400"/>
                    <a:pt x="0" y="604520"/>
                    <a:pt x="0" y="535940"/>
                  </a:cubicBezTo>
                  <a:lnTo>
                    <a:pt x="0" y="124460"/>
                  </a:lnTo>
                  <a:cubicBezTo>
                    <a:pt x="0" y="55880"/>
                    <a:pt x="55880" y="0"/>
                    <a:pt x="124460" y="0"/>
                  </a:cubicBezTo>
                  <a:lnTo>
                    <a:pt x="4625857" y="0"/>
                  </a:lnTo>
                  <a:cubicBezTo>
                    <a:pt x="4694437" y="0"/>
                    <a:pt x="4750317" y="55880"/>
                    <a:pt x="4750317" y="124460"/>
                  </a:cubicBezTo>
                  <a:lnTo>
                    <a:pt x="4750317" y="535940"/>
                  </a:lnTo>
                  <a:cubicBezTo>
                    <a:pt x="4750317" y="604520"/>
                    <a:pt x="4694437" y="660400"/>
                    <a:pt x="4625857" y="660400"/>
                  </a:cubicBezTo>
                  <a:close/>
                </a:path>
              </a:pathLst>
            </a:custGeom>
            <a:solidFill>
              <a:srgbClr val="F1F1F1">
                <a:alpha val="63922"/>
              </a:srgbClr>
            </a:solidFill>
          </p:spPr>
          <p:txBody>
            <a:bodyPr/>
            <a:lstStyle/>
            <a:p>
              <a:endParaRPr lang="en-US"/>
            </a:p>
          </p:txBody>
        </p:sp>
      </p:grpSp>
      <p:grpSp>
        <p:nvGrpSpPr>
          <p:cNvPr id="21" name="Group 21"/>
          <p:cNvGrpSpPr/>
          <p:nvPr/>
        </p:nvGrpSpPr>
        <p:grpSpPr>
          <a:xfrm>
            <a:off x="10743915" y="6833609"/>
            <a:ext cx="6515385" cy="905784"/>
            <a:chOff x="0" y="0"/>
            <a:chExt cx="4750317" cy="660400"/>
          </a:xfrm>
        </p:grpSpPr>
        <p:sp>
          <p:nvSpPr>
            <p:cNvPr id="22" name="Freeform 22"/>
            <p:cNvSpPr/>
            <p:nvPr/>
          </p:nvSpPr>
          <p:spPr>
            <a:xfrm>
              <a:off x="0" y="0"/>
              <a:ext cx="4750317" cy="660400"/>
            </a:xfrm>
            <a:custGeom>
              <a:avLst/>
              <a:gdLst/>
              <a:ahLst/>
              <a:cxnLst/>
              <a:rect l="l" t="t" r="r" b="b"/>
              <a:pathLst>
                <a:path w="4750317" h="660400">
                  <a:moveTo>
                    <a:pt x="4625857" y="660400"/>
                  </a:moveTo>
                  <a:lnTo>
                    <a:pt x="124460" y="660400"/>
                  </a:lnTo>
                  <a:cubicBezTo>
                    <a:pt x="55880" y="660400"/>
                    <a:pt x="0" y="604520"/>
                    <a:pt x="0" y="535940"/>
                  </a:cubicBezTo>
                  <a:lnTo>
                    <a:pt x="0" y="124460"/>
                  </a:lnTo>
                  <a:cubicBezTo>
                    <a:pt x="0" y="55880"/>
                    <a:pt x="55880" y="0"/>
                    <a:pt x="124460" y="0"/>
                  </a:cubicBezTo>
                  <a:lnTo>
                    <a:pt x="4625857" y="0"/>
                  </a:lnTo>
                  <a:cubicBezTo>
                    <a:pt x="4694437" y="0"/>
                    <a:pt x="4750317" y="55880"/>
                    <a:pt x="4750317" y="124460"/>
                  </a:cubicBezTo>
                  <a:lnTo>
                    <a:pt x="4750317" y="535940"/>
                  </a:lnTo>
                  <a:cubicBezTo>
                    <a:pt x="4750317" y="604520"/>
                    <a:pt x="4694437" y="660400"/>
                    <a:pt x="4625857" y="660400"/>
                  </a:cubicBezTo>
                  <a:close/>
                </a:path>
              </a:pathLst>
            </a:custGeom>
            <a:solidFill>
              <a:srgbClr val="F1F1F1">
                <a:alpha val="63922"/>
              </a:srgbClr>
            </a:solidFill>
          </p:spPr>
          <p:txBody>
            <a:bodyPr/>
            <a:lstStyle/>
            <a:p>
              <a:endParaRPr lang="en-US"/>
            </a:p>
          </p:txBody>
        </p:sp>
      </p:grpSp>
      <p:grpSp>
        <p:nvGrpSpPr>
          <p:cNvPr id="23" name="Group 23"/>
          <p:cNvGrpSpPr/>
          <p:nvPr/>
        </p:nvGrpSpPr>
        <p:grpSpPr>
          <a:xfrm>
            <a:off x="10743915" y="7935726"/>
            <a:ext cx="6515385" cy="905784"/>
            <a:chOff x="0" y="0"/>
            <a:chExt cx="4750317" cy="660400"/>
          </a:xfrm>
        </p:grpSpPr>
        <p:sp>
          <p:nvSpPr>
            <p:cNvPr id="24" name="Freeform 24"/>
            <p:cNvSpPr/>
            <p:nvPr/>
          </p:nvSpPr>
          <p:spPr>
            <a:xfrm>
              <a:off x="0" y="0"/>
              <a:ext cx="4750317" cy="660400"/>
            </a:xfrm>
            <a:custGeom>
              <a:avLst/>
              <a:gdLst/>
              <a:ahLst/>
              <a:cxnLst/>
              <a:rect l="l" t="t" r="r" b="b"/>
              <a:pathLst>
                <a:path w="4750317" h="660400">
                  <a:moveTo>
                    <a:pt x="4625857" y="660400"/>
                  </a:moveTo>
                  <a:lnTo>
                    <a:pt x="124460" y="660400"/>
                  </a:lnTo>
                  <a:cubicBezTo>
                    <a:pt x="55880" y="660400"/>
                    <a:pt x="0" y="604520"/>
                    <a:pt x="0" y="535940"/>
                  </a:cubicBezTo>
                  <a:lnTo>
                    <a:pt x="0" y="124460"/>
                  </a:lnTo>
                  <a:cubicBezTo>
                    <a:pt x="0" y="55880"/>
                    <a:pt x="55880" y="0"/>
                    <a:pt x="124460" y="0"/>
                  </a:cubicBezTo>
                  <a:lnTo>
                    <a:pt x="4625857" y="0"/>
                  </a:lnTo>
                  <a:cubicBezTo>
                    <a:pt x="4694437" y="0"/>
                    <a:pt x="4750317" y="55880"/>
                    <a:pt x="4750317" y="124460"/>
                  </a:cubicBezTo>
                  <a:lnTo>
                    <a:pt x="4750317" y="535940"/>
                  </a:lnTo>
                  <a:cubicBezTo>
                    <a:pt x="4750317" y="604520"/>
                    <a:pt x="4694437" y="660400"/>
                    <a:pt x="4625857" y="660400"/>
                  </a:cubicBezTo>
                  <a:close/>
                </a:path>
              </a:pathLst>
            </a:custGeom>
            <a:solidFill>
              <a:srgbClr val="F1F1F1">
                <a:alpha val="63922"/>
              </a:srgbClr>
            </a:solidFill>
          </p:spPr>
          <p:txBody>
            <a:bodyPr/>
            <a:lstStyle/>
            <a:p>
              <a:endParaRPr lang="en-US"/>
            </a:p>
          </p:txBody>
        </p:sp>
      </p:grpSp>
      <p:sp>
        <p:nvSpPr>
          <p:cNvPr id="25" name="TextBox 25"/>
          <p:cNvSpPr txBox="1"/>
          <p:nvPr/>
        </p:nvSpPr>
        <p:spPr>
          <a:xfrm>
            <a:off x="12725400" y="7200900"/>
            <a:ext cx="2476490" cy="327462"/>
          </a:xfrm>
          <a:prstGeom prst="rect">
            <a:avLst/>
          </a:prstGeom>
        </p:spPr>
        <p:txBody>
          <a:bodyPr wrap="square" lIns="0" tIns="0" rIns="0" bIns="0" rtlCol="0" anchor="t">
            <a:spAutoFit/>
          </a:bodyPr>
          <a:lstStyle/>
          <a:p>
            <a:pPr algn="ctr">
              <a:lnSpc>
                <a:spcPts val="2698"/>
              </a:lnSpc>
              <a:spcBef>
                <a:spcPct val="0"/>
              </a:spcBef>
            </a:pPr>
            <a:r>
              <a:rPr lang="en-US" sz="2248">
                <a:solidFill>
                  <a:srgbClr val="000000"/>
                </a:solidFill>
                <a:latin typeface="Inter"/>
              </a:rPr>
              <a:t>System Design</a:t>
            </a:r>
          </a:p>
        </p:txBody>
      </p:sp>
      <p:sp>
        <p:nvSpPr>
          <p:cNvPr id="26" name="TextBox 26"/>
          <p:cNvSpPr txBox="1"/>
          <p:nvPr/>
        </p:nvSpPr>
        <p:spPr>
          <a:xfrm>
            <a:off x="13195583" y="8219058"/>
            <a:ext cx="1612050" cy="339121"/>
          </a:xfrm>
          <a:prstGeom prst="rect">
            <a:avLst/>
          </a:prstGeom>
        </p:spPr>
        <p:txBody>
          <a:bodyPr lIns="0" tIns="0" rIns="0" bIns="0" rtlCol="0" anchor="t">
            <a:spAutoFit/>
          </a:bodyPr>
          <a:lstStyle/>
          <a:p>
            <a:pPr algn="ctr">
              <a:lnSpc>
                <a:spcPts val="2698"/>
              </a:lnSpc>
              <a:spcBef>
                <a:spcPct val="0"/>
              </a:spcBef>
            </a:pPr>
            <a:r>
              <a:rPr lang="en-US" sz="2248">
                <a:solidFill>
                  <a:srgbClr val="000000"/>
                </a:solidFill>
                <a:latin typeface="Inter"/>
              </a:rPr>
              <a:t>Advantages</a:t>
            </a:r>
          </a:p>
        </p:txBody>
      </p:sp>
      <p:sp>
        <p:nvSpPr>
          <p:cNvPr id="27" name="TextBox 27"/>
          <p:cNvSpPr txBox="1"/>
          <p:nvPr/>
        </p:nvSpPr>
        <p:spPr>
          <a:xfrm>
            <a:off x="13183145" y="9365795"/>
            <a:ext cx="1665595" cy="339121"/>
          </a:xfrm>
          <a:prstGeom prst="rect">
            <a:avLst/>
          </a:prstGeom>
        </p:spPr>
        <p:txBody>
          <a:bodyPr lIns="0" tIns="0" rIns="0" bIns="0" rtlCol="0" anchor="t">
            <a:spAutoFit/>
          </a:bodyPr>
          <a:lstStyle/>
          <a:p>
            <a:pPr algn="ctr">
              <a:lnSpc>
                <a:spcPts val="2698"/>
              </a:lnSpc>
              <a:spcBef>
                <a:spcPct val="0"/>
              </a:spcBef>
            </a:pPr>
            <a:r>
              <a:rPr lang="en-US" sz="2248">
                <a:solidFill>
                  <a:srgbClr val="000000"/>
                </a:solidFill>
                <a:latin typeface="Inter"/>
              </a:rPr>
              <a:t>Future Work</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sp>
        <p:nvSpPr>
          <p:cNvPr id="2" name="TextBox 2"/>
          <p:cNvSpPr txBox="1"/>
          <p:nvPr/>
        </p:nvSpPr>
        <p:spPr>
          <a:xfrm>
            <a:off x="1834752" y="1725845"/>
            <a:ext cx="14618496" cy="1123950"/>
          </a:xfrm>
          <a:prstGeom prst="rect">
            <a:avLst/>
          </a:prstGeom>
        </p:spPr>
        <p:txBody>
          <a:bodyPr lIns="0" tIns="0" rIns="0" bIns="0" rtlCol="0" anchor="t">
            <a:spAutoFit/>
          </a:bodyPr>
          <a:lstStyle/>
          <a:p>
            <a:pPr algn="ctr">
              <a:lnSpc>
                <a:spcPts val="8849"/>
              </a:lnSpc>
            </a:pPr>
            <a:r>
              <a:rPr lang="en-US" sz="7374">
                <a:solidFill>
                  <a:srgbClr val="000000"/>
                </a:solidFill>
                <a:latin typeface="Inter Bold"/>
              </a:rPr>
              <a:t>Do you have any questions?</a:t>
            </a:r>
          </a:p>
        </p:txBody>
      </p:sp>
      <p:sp>
        <p:nvSpPr>
          <p:cNvPr id="3" name="TextBox 3"/>
          <p:cNvSpPr txBox="1"/>
          <p:nvPr/>
        </p:nvSpPr>
        <p:spPr>
          <a:xfrm>
            <a:off x="4218132" y="8018835"/>
            <a:ext cx="9851737" cy="529832"/>
          </a:xfrm>
          <a:prstGeom prst="rect">
            <a:avLst/>
          </a:prstGeom>
        </p:spPr>
        <p:txBody>
          <a:bodyPr lIns="0" tIns="0" rIns="0" bIns="0" rtlCol="0" anchor="t">
            <a:spAutoFit/>
          </a:bodyPr>
          <a:lstStyle/>
          <a:p>
            <a:pPr algn="ctr">
              <a:lnSpc>
                <a:spcPts val="4396"/>
              </a:lnSpc>
            </a:pPr>
            <a:r>
              <a:rPr lang="en-US" sz="3140">
                <a:solidFill>
                  <a:srgbClr val="000000"/>
                </a:solidFill>
                <a:latin typeface="Inter"/>
              </a:rPr>
              <a:t>Thank You!</a:t>
            </a:r>
          </a:p>
        </p:txBody>
      </p:sp>
      <p:sp>
        <p:nvSpPr>
          <p:cNvPr id="4" name="Freeform 4"/>
          <p:cNvSpPr/>
          <p:nvPr/>
        </p:nvSpPr>
        <p:spPr>
          <a:xfrm>
            <a:off x="7713827" y="3523982"/>
            <a:ext cx="2860345" cy="3874852"/>
          </a:xfrm>
          <a:custGeom>
            <a:avLst/>
            <a:gdLst/>
            <a:ahLst/>
            <a:cxnLst/>
            <a:rect l="l" t="t" r="r" b="b"/>
            <a:pathLst>
              <a:path w="2860345" h="3874852">
                <a:moveTo>
                  <a:pt x="0" y="0"/>
                </a:moveTo>
                <a:lnTo>
                  <a:pt x="2860346" y="0"/>
                </a:lnTo>
                <a:lnTo>
                  <a:pt x="2860346" y="3874852"/>
                </a:lnTo>
                <a:lnTo>
                  <a:pt x="0" y="387485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grpSp>
        <p:nvGrpSpPr>
          <p:cNvPr id="2" name="Group 2"/>
          <p:cNvGrpSpPr/>
          <p:nvPr/>
        </p:nvGrpSpPr>
        <p:grpSpPr>
          <a:xfrm>
            <a:off x="11548079" y="972835"/>
            <a:ext cx="5560887" cy="8341331"/>
            <a:chOff x="0" y="0"/>
            <a:chExt cx="6350000" cy="9525000"/>
          </a:xfrm>
        </p:grpSpPr>
        <p:sp>
          <p:nvSpPr>
            <p:cNvPr id="3" name="Freeform 3"/>
            <p:cNvSpPr/>
            <p:nvPr/>
          </p:nvSpPr>
          <p:spPr>
            <a:xfrm>
              <a:off x="0" y="0"/>
              <a:ext cx="6350000" cy="9525000"/>
            </a:xfrm>
            <a:custGeom>
              <a:avLst/>
              <a:gdLst/>
              <a:ahLst/>
              <a:cxnLst/>
              <a:rect l="l" t="t" r="r" b="b"/>
              <a:pathLst>
                <a:path w="6350000" h="9525000">
                  <a:moveTo>
                    <a:pt x="0" y="9042400"/>
                  </a:moveTo>
                  <a:lnTo>
                    <a:pt x="0" y="482600"/>
                  </a:lnTo>
                  <a:cubicBezTo>
                    <a:pt x="0" y="215900"/>
                    <a:pt x="215900" y="0"/>
                    <a:pt x="482600" y="0"/>
                  </a:cubicBezTo>
                  <a:lnTo>
                    <a:pt x="5867400" y="0"/>
                  </a:lnTo>
                  <a:cubicBezTo>
                    <a:pt x="6134100" y="0"/>
                    <a:pt x="6350000" y="217170"/>
                    <a:pt x="6350000" y="482600"/>
                  </a:cubicBezTo>
                  <a:lnTo>
                    <a:pt x="6350000" y="9042400"/>
                  </a:lnTo>
                  <a:cubicBezTo>
                    <a:pt x="6350000" y="9309100"/>
                    <a:pt x="6134100" y="9525000"/>
                    <a:pt x="5867400" y="9525000"/>
                  </a:cubicBezTo>
                  <a:lnTo>
                    <a:pt x="482600" y="9525000"/>
                  </a:lnTo>
                  <a:cubicBezTo>
                    <a:pt x="217170" y="9525000"/>
                    <a:pt x="0" y="9309100"/>
                    <a:pt x="0" y="9042400"/>
                  </a:cubicBezTo>
                  <a:close/>
                </a:path>
              </a:pathLst>
            </a:custGeom>
            <a:blipFill>
              <a:blip r:embed="rId2"/>
              <a:stretch>
                <a:fillRect l="-83333" r="-83333"/>
              </a:stretch>
            </a:blipFill>
          </p:spPr>
          <p:txBody>
            <a:bodyPr/>
            <a:lstStyle/>
            <a:p>
              <a:endParaRPr lang="en-US"/>
            </a:p>
          </p:txBody>
        </p:sp>
      </p:grpSp>
      <p:grpSp>
        <p:nvGrpSpPr>
          <p:cNvPr id="4" name="Group 4"/>
          <p:cNvGrpSpPr/>
          <p:nvPr/>
        </p:nvGrpSpPr>
        <p:grpSpPr>
          <a:xfrm>
            <a:off x="1157557" y="1919649"/>
            <a:ext cx="9352690" cy="6447702"/>
            <a:chOff x="0" y="0"/>
            <a:chExt cx="12470254" cy="8596936"/>
          </a:xfrm>
        </p:grpSpPr>
        <p:sp>
          <p:nvSpPr>
            <p:cNvPr id="5" name="TextBox 5"/>
            <p:cNvSpPr txBox="1"/>
            <p:nvPr/>
          </p:nvSpPr>
          <p:spPr>
            <a:xfrm>
              <a:off x="0" y="0"/>
              <a:ext cx="12470254" cy="3022600"/>
            </a:xfrm>
            <a:prstGeom prst="rect">
              <a:avLst/>
            </a:prstGeom>
          </p:spPr>
          <p:txBody>
            <a:bodyPr lIns="0" tIns="0" rIns="0" bIns="0" rtlCol="0" anchor="t">
              <a:spAutoFit/>
            </a:bodyPr>
            <a:lstStyle/>
            <a:p>
              <a:pPr>
                <a:lnSpc>
                  <a:spcPts val="8999"/>
                </a:lnSpc>
              </a:pPr>
              <a:r>
                <a:rPr lang="en-US" sz="7499" dirty="0">
                  <a:solidFill>
                    <a:srgbClr val="9976FF"/>
                  </a:solidFill>
                  <a:latin typeface="Inter Bold"/>
                </a:rPr>
                <a:t>AR STORE</a:t>
              </a:r>
            </a:p>
            <a:p>
              <a:pPr>
                <a:lnSpc>
                  <a:spcPts val="8999"/>
                </a:lnSpc>
              </a:pPr>
              <a:r>
                <a:rPr lang="en-US" sz="7499" dirty="0">
                  <a:solidFill>
                    <a:srgbClr val="000000"/>
                  </a:solidFill>
                  <a:latin typeface="Inter Bold"/>
                </a:rPr>
                <a:t>in a nutshell</a:t>
              </a:r>
            </a:p>
          </p:txBody>
        </p:sp>
        <p:sp>
          <p:nvSpPr>
            <p:cNvPr id="6" name="TextBox 6"/>
            <p:cNvSpPr txBox="1"/>
            <p:nvPr/>
          </p:nvSpPr>
          <p:spPr>
            <a:xfrm>
              <a:off x="0" y="3653461"/>
              <a:ext cx="12470254" cy="4943475"/>
            </a:xfrm>
            <a:prstGeom prst="rect">
              <a:avLst/>
            </a:prstGeom>
          </p:spPr>
          <p:txBody>
            <a:bodyPr lIns="0" tIns="0" rIns="0" bIns="0" rtlCol="0" anchor="t">
              <a:spAutoFit/>
            </a:bodyPr>
            <a:lstStyle/>
            <a:p>
              <a:pPr>
                <a:lnSpc>
                  <a:spcPts val="4200"/>
                </a:lnSpc>
              </a:pPr>
              <a:r>
                <a:rPr lang="en-US" sz="3000" dirty="0">
                  <a:solidFill>
                    <a:srgbClr val="000000"/>
                  </a:solidFill>
                  <a:latin typeface="Inter"/>
                </a:rPr>
                <a:t>Augmented Reality (AR) is revolutionizing the ecommerce landscape, offering an immersive shopping experience. By blending digital and physical worlds, AR empowers customers to interact with virtual furniture models in their real spaces before purchase.</a:t>
              </a:r>
            </a:p>
            <a:p>
              <a:pPr>
                <a:lnSpc>
                  <a:spcPts val="4200"/>
                </a:lnSpc>
              </a:pPr>
              <a:endParaRPr lang="en-US" sz="3000" dirty="0">
                <a:solidFill>
                  <a:srgbClr val="000000"/>
                </a:solidFill>
                <a:latin typeface="Inter"/>
              </a:endParaRPr>
            </a:p>
          </p:txBody>
        </p:sp>
      </p:grpSp>
      <p:sp>
        <p:nvSpPr>
          <p:cNvPr id="9" name="TextBox 20">
            <a:extLst>
              <a:ext uri="{FF2B5EF4-FFF2-40B4-BE49-F238E27FC236}">
                <a16:creationId xmlns:a16="http://schemas.microsoft.com/office/drawing/2014/main" id="{889896AF-26A2-A7A8-7797-DA8CA1FCA622}"/>
              </a:ext>
            </a:extLst>
          </p:cNvPr>
          <p:cNvSpPr txBox="1"/>
          <p:nvPr/>
        </p:nvSpPr>
        <p:spPr>
          <a:xfrm>
            <a:off x="17292213" y="9975312"/>
            <a:ext cx="995787" cy="311688"/>
          </a:xfrm>
          <a:prstGeom prst="rect">
            <a:avLst/>
          </a:prstGeom>
        </p:spPr>
        <p:txBody>
          <a:bodyPr wrap="square" lIns="0" tIns="0" rIns="0" bIns="0" rtlCol="0" anchor="t">
            <a:spAutoFit/>
          </a:bodyPr>
          <a:lstStyle/>
          <a:p>
            <a:pPr algn="r">
              <a:lnSpc>
                <a:spcPts val="2606"/>
              </a:lnSpc>
              <a:spcBef>
                <a:spcPct val="0"/>
              </a:spcBef>
            </a:pPr>
            <a:r>
              <a:rPr lang="en-US" sz="1862" dirty="0">
                <a:latin typeface="Open Sans"/>
              </a:rPr>
              <a:t>Page 01</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8700" y="4237626"/>
            <a:ext cx="4877993" cy="5466967"/>
            <a:chOff x="0" y="0"/>
            <a:chExt cx="2188406" cy="2452637"/>
          </a:xfrm>
        </p:grpSpPr>
        <p:sp>
          <p:nvSpPr>
            <p:cNvPr id="3" name="Freeform 3"/>
            <p:cNvSpPr/>
            <p:nvPr/>
          </p:nvSpPr>
          <p:spPr>
            <a:xfrm>
              <a:off x="0" y="0"/>
              <a:ext cx="2188407" cy="2452637"/>
            </a:xfrm>
            <a:custGeom>
              <a:avLst/>
              <a:gdLst/>
              <a:ahLst/>
              <a:cxnLst/>
              <a:rect l="l" t="t" r="r" b="b"/>
              <a:pathLst>
                <a:path w="2188407" h="2452637">
                  <a:moveTo>
                    <a:pt x="2063946" y="2452637"/>
                  </a:moveTo>
                  <a:lnTo>
                    <a:pt x="124460" y="2452637"/>
                  </a:lnTo>
                  <a:cubicBezTo>
                    <a:pt x="55880" y="2452637"/>
                    <a:pt x="0" y="2396757"/>
                    <a:pt x="0" y="2328177"/>
                  </a:cubicBezTo>
                  <a:lnTo>
                    <a:pt x="0" y="124460"/>
                  </a:lnTo>
                  <a:cubicBezTo>
                    <a:pt x="0" y="55880"/>
                    <a:pt x="55880" y="0"/>
                    <a:pt x="124460" y="0"/>
                  </a:cubicBezTo>
                  <a:lnTo>
                    <a:pt x="2063946" y="0"/>
                  </a:lnTo>
                  <a:cubicBezTo>
                    <a:pt x="2132526" y="0"/>
                    <a:pt x="2188407" y="55880"/>
                    <a:pt x="2188407" y="124460"/>
                  </a:cubicBezTo>
                  <a:lnTo>
                    <a:pt x="2188407" y="2328177"/>
                  </a:lnTo>
                  <a:cubicBezTo>
                    <a:pt x="2188407" y="2396757"/>
                    <a:pt x="2132526" y="2452637"/>
                    <a:pt x="2063946" y="2452637"/>
                  </a:cubicBezTo>
                  <a:close/>
                </a:path>
              </a:pathLst>
            </a:custGeom>
            <a:solidFill>
              <a:srgbClr val="F1F1F1">
                <a:alpha val="63922"/>
              </a:srgbClr>
            </a:solidFill>
          </p:spPr>
          <p:txBody>
            <a:bodyPr/>
            <a:lstStyle/>
            <a:p>
              <a:endParaRPr lang="en-US"/>
            </a:p>
          </p:txBody>
        </p:sp>
      </p:grpSp>
      <p:grpSp>
        <p:nvGrpSpPr>
          <p:cNvPr id="4" name="Group 4"/>
          <p:cNvGrpSpPr/>
          <p:nvPr/>
        </p:nvGrpSpPr>
        <p:grpSpPr>
          <a:xfrm>
            <a:off x="6705003" y="4237626"/>
            <a:ext cx="4877993" cy="5466967"/>
            <a:chOff x="0" y="0"/>
            <a:chExt cx="2188406" cy="2452637"/>
          </a:xfrm>
        </p:grpSpPr>
        <p:sp>
          <p:nvSpPr>
            <p:cNvPr id="5" name="Freeform 5"/>
            <p:cNvSpPr/>
            <p:nvPr/>
          </p:nvSpPr>
          <p:spPr>
            <a:xfrm>
              <a:off x="0" y="0"/>
              <a:ext cx="2188407" cy="2452637"/>
            </a:xfrm>
            <a:custGeom>
              <a:avLst/>
              <a:gdLst/>
              <a:ahLst/>
              <a:cxnLst/>
              <a:rect l="l" t="t" r="r" b="b"/>
              <a:pathLst>
                <a:path w="2188407" h="2452637">
                  <a:moveTo>
                    <a:pt x="2063946" y="2452637"/>
                  </a:moveTo>
                  <a:lnTo>
                    <a:pt x="124460" y="2452637"/>
                  </a:lnTo>
                  <a:cubicBezTo>
                    <a:pt x="55880" y="2452637"/>
                    <a:pt x="0" y="2396757"/>
                    <a:pt x="0" y="2328177"/>
                  </a:cubicBezTo>
                  <a:lnTo>
                    <a:pt x="0" y="124460"/>
                  </a:lnTo>
                  <a:cubicBezTo>
                    <a:pt x="0" y="55880"/>
                    <a:pt x="55880" y="0"/>
                    <a:pt x="124460" y="0"/>
                  </a:cubicBezTo>
                  <a:lnTo>
                    <a:pt x="2063946" y="0"/>
                  </a:lnTo>
                  <a:cubicBezTo>
                    <a:pt x="2132526" y="0"/>
                    <a:pt x="2188407" y="55880"/>
                    <a:pt x="2188407" y="124460"/>
                  </a:cubicBezTo>
                  <a:lnTo>
                    <a:pt x="2188407" y="2328177"/>
                  </a:lnTo>
                  <a:cubicBezTo>
                    <a:pt x="2188407" y="2396757"/>
                    <a:pt x="2132526" y="2452637"/>
                    <a:pt x="2063946" y="2452637"/>
                  </a:cubicBezTo>
                  <a:close/>
                </a:path>
              </a:pathLst>
            </a:custGeom>
            <a:solidFill>
              <a:srgbClr val="F1F1F1">
                <a:alpha val="63922"/>
              </a:srgbClr>
            </a:solidFill>
          </p:spPr>
          <p:txBody>
            <a:bodyPr/>
            <a:lstStyle/>
            <a:p>
              <a:endParaRPr lang="en-US"/>
            </a:p>
          </p:txBody>
        </p:sp>
      </p:grpSp>
      <p:grpSp>
        <p:nvGrpSpPr>
          <p:cNvPr id="6" name="Group 6"/>
          <p:cNvGrpSpPr/>
          <p:nvPr/>
        </p:nvGrpSpPr>
        <p:grpSpPr>
          <a:xfrm>
            <a:off x="12381307" y="4237626"/>
            <a:ext cx="4877993" cy="5466967"/>
            <a:chOff x="0" y="0"/>
            <a:chExt cx="2188406" cy="2452637"/>
          </a:xfrm>
        </p:grpSpPr>
        <p:sp>
          <p:nvSpPr>
            <p:cNvPr id="7" name="Freeform 7"/>
            <p:cNvSpPr/>
            <p:nvPr/>
          </p:nvSpPr>
          <p:spPr>
            <a:xfrm>
              <a:off x="0" y="0"/>
              <a:ext cx="2188407" cy="2452637"/>
            </a:xfrm>
            <a:custGeom>
              <a:avLst/>
              <a:gdLst/>
              <a:ahLst/>
              <a:cxnLst/>
              <a:rect l="l" t="t" r="r" b="b"/>
              <a:pathLst>
                <a:path w="2188407" h="2452637">
                  <a:moveTo>
                    <a:pt x="2063946" y="2452637"/>
                  </a:moveTo>
                  <a:lnTo>
                    <a:pt x="124460" y="2452637"/>
                  </a:lnTo>
                  <a:cubicBezTo>
                    <a:pt x="55880" y="2452637"/>
                    <a:pt x="0" y="2396757"/>
                    <a:pt x="0" y="2328177"/>
                  </a:cubicBezTo>
                  <a:lnTo>
                    <a:pt x="0" y="124460"/>
                  </a:lnTo>
                  <a:cubicBezTo>
                    <a:pt x="0" y="55880"/>
                    <a:pt x="55880" y="0"/>
                    <a:pt x="124460" y="0"/>
                  </a:cubicBezTo>
                  <a:lnTo>
                    <a:pt x="2063946" y="0"/>
                  </a:lnTo>
                  <a:cubicBezTo>
                    <a:pt x="2132526" y="0"/>
                    <a:pt x="2188407" y="55880"/>
                    <a:pt x="2188407" y="124460"/>
                  </a:cubicBezTo>
                  <a:lnTo>
                    <a:pt x="2188407" y="2328177"/>
                  </a:lnTo>
                  <a:cubicBezTo>
                    <a:pt x="2188407" y="2396757"/>
                    <a:pt x="2132526" y="2452637"/>
                    <a:pt x="2063946" y="2452637"/>
                  </a:cubicBezTo>
                  <a:close/>
                </a:path>
              </a:pathLst>
            </a:custGeom>
            <a:solidFill>
              <a:srgbClr val="F1F1F1">
                <a:alpha val="63922"/>
              </a:srgbClr>
            </a:solidFill>
          </p:spPr>
          <p:txBody>
            <a:bodyPr/>
            <a:lstStyle/>
            <a:p>
              <a:endParaRPr lang="en-US"/>
            </a:p>
          </p:txBody>
        </p:sp>
      </p:grpSp>
      <p:sp>
        <p:nvSpPr>
          <p:cNvPr id="8" name="Freeform 8"/>
          <p:cNvSpPr/>
          <p:nvPr/>
        </p:nvSpPr>
        <p:spPr>
          <a:xfrm>
            <a:off x="3096506" y="4571638"/>
            <a:ext cx="742380" cy="1143723"/>
          </a:xfrm>
          <a:custGeom>
            <a:avLst/>
            <a:gdLst/>
            <a:ahLst/>
            <a:cxnLst/>
            <a:rect l="l" t="t" r="r" b="b"/>
            <a:pathLst>
              <a:path w="742380" h="1143723">
                <a:moveTo>
                  <a:pt x="0" y="0"/>
                </a:moveTo>
                <a:lnTo>
                  <a:pt x="742381" y="0"/>
                </a:lnTo>
                <a:lnTo>
                  <a:pt x="742381" y="1143724"/>
                </a:lnTo>
                <a:lnTo>
                  <a:pt x="0" y="114372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9" name="Freeform 9"/>
          <p:cNvSpPr/>
          <p:nvPr/>
        </p:nvSpPr>
        <p:spPr>
          <a:xfrm>
            <a:off x="14240758" y="4668273"/>
            <a:ext cx="1159090" cy="950454"/>
          </a:xfrm>
          <a:custGeom>
            <a:avLst/>
            <a:gdLst/>
            <a:ahLst/>
            <a:cxnLst/>
            <a:rect l="l" t="t" r="r" b="b"/>
            <a:pathLst>
              <a:path w="1159090" h="950454">
                <a:moveTo>
                  <a:pt x="0" y="0"/>
                </a:moveTo>
                <a:lnTo>
                  <a:pt x="1159090" y="0"/>
                </a:lnTo>
                <a:lnTo>
                  <a:pt x="1159090" y="950454"/>
                </a:lnTo>
                <a:lnTo>
                  <a:pt x="0" y="95045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0" name="Freeform 10"/>
          <p:cNvSpPr/>
          <p:nvPr/>
        </p:nvSpPr>
        <p:spPr>
          <a:xfrm>
            <a:off x="8631583" y="4668273"/>
            <a:ext cx="1047089" cy="1047089"/>
          </a:xfrm>
          <a:custGeom>
            <a:avLst/>
            <a:gdLst/>
            <a:ahLst/>
            <a:cxnLst/>
            <a:rect l="l" t="t" r="r" b="b"/>
            <a:pathLst>
              <a:path w="1047089" h="1047089">
                <a:moveTo>
                  <a:pt x="0" y="0"/>
                </a:moveTo>
                <a:lnTo>
                  <a:pt x="1047089" y="0"/>
                </a:lnTo>
                <a:lnTo>
                  <a:pt x="1047089" y="1047089"/>
                </a:lnTo>
                <a:lnTo>
                  <a:pt x="0" y="104708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pSp>
        <p:nvGrpSpPr>
          <p:cNvPr id="11" name="Group 11"/>
          <p:cNvGrpSpPr/>
          <p:nvPr/>
        </p:nvGrpSpPr>
        <p:grpSpPr>
          <a:xfrm>
            <a:off x="3101617" y="1264938"/>
            <a:ext cx="12084767" cy="1752162"/>
            <a:chOff x="0" y="0"/>
            <a:chExt cx="16113022" cy="2336217"/>
          </a:xfrm>
        </p:grpSpPr>
        <p:sp>
          <p:nvSpPr>
            <p:cNvPr id="12" name="TextBox 12"/>
            <p:cNvSpPr txBox="1"/>
            <p:nvPr/>
          </p:nvSpPr>
          <p:spPr>
            <a:xfrm>
              <a:off x="0" y="0"/>
              <a:ext cx="16113022" cy="1341822"/>
            </a:xfrm>
            <a:prstGeom prst="rect">
              <a:avLst/>
            </a:prstGeom>
          </p:spPr>
          <p:txBody>
            <a:bodyPr lIns="0" tIns="0" rIns="0" bIns="0" rtlCol="0" anchor="t">
              <a:spAutoFit/>
            </a:bodyPr>
            <a:lstStyle/>
            <a:p>
              <a:pPr algn="ctr">
                <a:lnSpc>
                  <a:spcPts val="8279"/>
                </a:lnSpc>
              </a:pPr>
              <a:r>
                <a:rPr lang="en-US" sz="6899" dirty="0">
                  <a:solidFill>
                    <a:srgbClr val="9976FF"/>
                  </a:solidFill>
                  <a:latin typeface="Inter Bold"/>
                </a:rPr>
                <a:t>Existing</a:t>
              </a:r>
              <a:r>
                <a:rPr lang="en-US" sz="6899" dirty="0">
                  <a:solidFill>
                    <a:srgbClr val="000000"/>
                  </a:solidFill>
                  <a:latin typeface="Inter Bold"/>
                </a:rPr>
                <a:t> System Drawbacks</a:t>
              </a:r>
            </a:p>
          </p:txBody>
        </p:sp>
        <p:sp>
          <p:nvSpPr>
            <p:cNvPr id="13" name="TextBox 13"/>
            <p:cNvSpPr txBox="1"/>
            <p:nvPr/>
          </p:nvSpPr>
          <p:spPr>
            <a:xfrm>
              <a:off x="0" y="1739317"/>
              <a:ext cx="16113022" cy="596900"/>
            </a:xfrm>
            <a:prstGeom prst="rect">
              <a:avLst/>
            </a:prstGeom>
          </p:spPr>
          <p:txBody>
            <a:bodyPr lIns="0" tIns="0" rIns="0" bIns="0" rtlCol="0" anchor="t">
              <a:spAutoFit/>
            </a:bodyPr>
            <a:lstStyle/>
            <a:p>
              <a:pPr algn="ctr">
                <a:lnSpc>
                  <a:spcPts val="3599"/>
                </a:lnSpc>
              </a:pPr>
              <a:r>
                <a:rPr lang="en-US" sz="2999">
                  <a:solidFill>
                    <a:srgbClr val="000000"/>
                  </a:solidFill>
                  <a:latin typeface="Inter"/>
                </a:rPr>
                <a:t>Time for a revolutionary change</a:t>
              </a:r>
            </a:p>
          </p:txBody>
        </p:sp>
      </p:grpSp>
      <p:grpSp>
        <p:nvGrpSpPr>
          <p:cNvPr id="14" name="Group 14"/>
          <p:cNvGrpSpPr/>
          <p:nvPr/>
        </p:nvGrpSpPr>
        <p:grpSpPr>
          <a:xfrm>
            <a:off x="7138877" y="6177367"/>
            <a:ext cx="4010247" cy="3311521"/>
            <a:chOff x="0" y="0"/>
            <a:chExt cx="5346995" cy="4415361"/>
          </a:xfrm>
        </p:grpSpPr>
        <p:sp>
          <p:nvSpPr>
            <p:cNvPr id="15" name="TextBox 15"/>
            <p:cNvSpPr txBox="1"/>
            <p:nvPr/>
          </p:nvSpPr>
          <p:spPr>
            <a:xfrm>
              <a:off x="0" y="-47625"/>
              <a:ext cx="5346995" cy="1178772"/>
            </a:xfrm>
            <a:prstGeom prst="rect">
              <a:avLst/>
            </a:prstGeom>
          </p:spPr>
          <p:txBody>
            <a:bodyPr lIns="0" tIns="0" rIns="0" bIns="0" rtlCol="0" anchor="t">
              <a:spAutoFit/>
            </a:bodyPr>
            <a:lstStyle/>
            <a:p>
              <a:pPr algn="ctr">
                <a:lnSpc>
                  <a:spcPts val="3640"/>
                </a:lnSpc>
              </a:pPr>
              <a:r>
                <a:rPr lang="en-US" sz="2600">
                  <a:solidFill>
                    <a:srgbClr val="000000"/>
                  </a:solidFill>
                  <a:latin typeface="Inter Bold"/>
                </a:rPr>
                <a:t>Disconnect from Physical World</a:t>
              </a:r>
            </a:p>
          </p:txBody>
        </p:sp>
        <p:sp>
          <p:nvSpPr>
            <p:cNvPr id="16" name="TextBox 16"/>
            <p:cNvSpPr txBox="1"/>
            <p:nvPr/>
          </p:nvSpPr>
          <p:spPr>
            <a:xfrm>
              <a:off x="0" y="1638857"/>
              <a:ext cx="5346995" cy="2776505"/>
            </a:xfrm>
            <a:prstGeom prst="rect">
              <a:avLst/>
            </a:prstGeom>
          </p:spPr>
          <p:txBody>
            <a:bodyPr lIns="0" tIns="0" rIns="0" bIns="0" rtlCol="0" anchor="t">
              <a:spAutoFit/>
            </a:bodyPr>
            <a:lstStyle/>
            <a:p>
              <a:pPr algn="ctr">
                <a:lnSpc>
                  <a:spcPts val="3360"/>
                </a:lnSpc>
              </a:pPr>
              <a:r>
                <a:rPr lang="en-US" sz="2400" dirty="0">
                  <a:solidFill>
                    <a:srgbClr val="000000"/>
                  </a:solidFill>
                  <a:latin typeface="Inter"/>
                </a:rPr>
                <a:t>Online shoppers cannot accurately envision how furniture will look and fit in their living spaces.</a:t>
              </a:r>
            </a:p>
            <a:p>
              <a:pPr algn="ctr">
                <a:lnSpc>
                  <a:spcPts val="3359"/>
                </a:lnSpc>
              </a:pPr>
              <a:endParaRPr lang="en-US" sz="2400" dirty="0">
                <a:solidFill>
                  <a:srgbClr val="000000"/>
                </a:solidFill>
                <a:latin typeface="Inter"/>
              </a:endParaRPr>
            </a:p>
          </p:txBody>
        </p:sp>
      </p:grpSp>
      <p:grpSp>
        <p:nvGrpSpPr>
          <p:cNvPr id="17" name="Group 17"/>
          <p:cNvGrpSpPr/>
          <p:nvPr/>
        </p:nvGrpSpPr>
        <p:grpSpPr>
          <a:xfrm>
            <a:off x="12815180" y="6141691"/>
            <a:ext cx="4010247" cy="3733045"/>
            <a:chOff x="0" y="0"/>
            <a:chExt cx="5346995" cy="4977393"/>
          </a:xfrm>
        </p:grpSpPr>
        <p:sp>
          <p:nvSpPr>
            <p:cNvPr id="18" name="TextBox 18"/>
            <p:cNvSpPr txBox="1"/>
            <p:nvPr/>
          </p:nvSpPr>
          <p:spPr>
            <a:xfrm>
              <a:off x="0" y="-47625"/>
              <a:ext cx="5346995" cy="1178772"/>
            </a:xfrm>
            <a:prstGeom prst="rect">
              <a:avLst/>
            </a:prstGeom>
          </p:spPr>
          <p:txBody>
            <a:bodyPr lIns="0" tIns="0" rIns="0" bIns="0" rtlCol="0" anchor="t">
              <a:spAutoFit/>
            </a:bodyPr>
            <a:lstStyle/>
            <a:p>
              <a:pPr algn="ctr">
                <a:lnSpc>
                  <a:spcPts val="3640"/>
                </a:lnSpc>
              </a:pPr>
              <a:r>
                <a:rPr lang="en-US" sz="2600">
                  <a:solidFill>
                    <a:srgbClr val="000000"/>
                  </a:solidFill>
                  <a:latin typeface="Inter Bold"/>
                </a:rPr>
                <a:t>Unsatisfactory Customer Experience</a:t>
              </a:r>
            </a:p>
          </p:txBody>
        </p:sp>
        <p:sp>
          <p:nvSpPr>
            <p:cNvPr id="19" name="TextBox 19"/>
            <p:cNvSpPr txBox="1"/>
            <p:nvPr/>
          </p:nvSpPr>
          <p:spPr>
            <a:xfrm>
              <a:off x="0" y="1638857"/>
              <a:ext cx="5346995" cy="3338537"/>
            </a:xfrm>
            <a:prstGeom prst="rect">
              <a:avLst/>
            </a:prstGeom>
          </p:spPr>
          <p:txBody>
            <a:bodyPr lIns="0" tIns="0" rIns="0" bIns="0" rtlCol="0" anchor="t">
              <a:spAutoFit/>
            </a:bodyPr>
            <a:lstStyle/>
            <a:p>
              <a:pPr algn="ctr">
                <a:lnSpc>
                  <a:spcPts val="3360"/>
                </a:lnSpc>
              </a:pPr>
              <a:r>
                <a:rPr lang="en-US" sz="2400">
                  <a:solidFill>
                    <a:srgbClr val="000000"/>
                  </a:solidFill>
                  <a:latin typeface="Inter"/>
                </a:rPr>
                <a:t>Without AR, customers face challenges in making informed purchase decisions, hindering satisfaction.</a:t>
              </a:r>
            </a:p>
            <a:p>
              <a:pPr algn="ctr">
                <a:lnSpc>
                  <a:spcPts val="3359"/>
                </a:lnSpc>
              </a:pPr>
              <a:endParaRPr lang="en-US" sz="2400">
                <a:solidFill>
                  <a:srgbClr val="000000"/>
                </a:solidFill>
                <a:latin typeface="Inter"/>
              </a:endParaRPr>
            </a:p>
          </p:txBody>
        </p:sp>
      </p:grpSp>
      <p:grpSp>
        <p:nvGrpSpPr>
          <p:cNvPr id="20" name="Group 20"/>
          <p:cNvGrpSpPr/>
          <p:nvPr/>
        </p:nvGrpSpPr>
        <p:grpSpPr>
          <a:xfrm>
            <a:off x="1462573" y="6177367"/>
            <a:ext cx="4010247" cy="3275845"/>
            <a:chOff x="0" y="0"/>
            <a:chExt cx="5346995" cy="4367793"/>
          </a:xfrm>
        </p:grpSpPr>
        <p:sp>
          <p:nvSpPr>
            <p:cNvPr id="21" name="TextBox 21"/>
            <p:cNvSpPr txBox="1"/>
            <p:nvPr/>
          </p:nvSpPr>
          <p:spPr>
            <a:xfrm>
              <a:off x="0" y="-47625"/>
              <a:ext cx="5346995" cy="569172"/>
            </a:xfrm>
            <a:prstGeom prst="rect">
              <a:avLst/>
            </a:prstGeom>
          </p:spPr>
          <p:txBody>
            <a:bodyPr lIns="0" tIns="0" rIns="0" bIns="0" rtlCol="0" anchor="t">
              <a:spAutoFit/>
            </a:bodyPr>
            <a:lstStyle/>
            <a:p>
              <a:pPr algn="ctr">
                <a:lnSpc>
                  <a:spcPts val="3640"/>
                </a:lnSpc>
              </a:pPr>
              <a:r>
                <a:rPr lang="en-US" sz="2600" dirty="0">
                  <a:solidFill>
                    <a:srgbClr val="000000"/>
                  </a:solidFill>
                  <a:latin typeface="Inter Bold"/>
                </a:rPr>
                <a:t>Limited Visualization</a:t>
              </a:r>
            </a:p>
          </p:txBody>
        </p:sp>
        <p:sp>
          <p:nvSpPr>
            <p:cNvPr id="22" name="TextBox 22"/>
            <p:cNvSpPr txBox="1"/>
            <p:nvPr/>
          </p:nvSpPr>
          <p:spPr>
            <a:xfrm>
              <a:off x="0" y="1029257"/>
              <a:ext cx="5346995" cy="3338537"/>
            </a:xfrm>
            <a:prstGeom prst="rect">
              <a:avLst/>
            </a:prstGeom>
          </p:spPr>
          <p:txBody>
            <a:bodyPr lIns="0" tIns="0" rIns="0" bIns="0" rtlCol="0" anchor="t">
              <a:spAutoFit/>
            </a:bodyPr>
            <a:lstStyle/>
            <a:p>
              <a:pPr algn="ctr">
                <a:lnSpc>
                  <a:spcPts val="3360"/>
                </a:lnSpc>
              </a:pPr>
              <a:r>
                <a:rPr lang="en-US" sz="2400">
                  <a:solidFill>
                    <a:srgbClr val="000000"/>
                  </a:solidFill>
                  <a:latin typeface="Inter"/>
                </a:rPr>
                <a:t>Traditional ecommerce lacks interactive product visualization, leading to uncertainty and high return rates.</a:t>
              </a:r>
            </a:p>
            <a:p>
              <a:pPr algn="ctr">
                <a:lnSpc>
                  <a:spcPts val="3359"/>
                </a:lnSpc>
              </a:pPr>
              <a:endParaRPr lang="en-US" sz="2400">
                <a:solidFill>
                  <a:srgbClr val="000000"/>
                </a:solidFill>
                <a:latin typeface="Inter"/>
              </a:endParaRPr>
            </a:p>
          </p:txBody>
        </p:sp>
      </p:grpSp>
      <p:sp>
        <p:nvSpPr>
          <p:cNvPr id="23" name="TextBox 20">
            <a:extLst>
              <a:ext uri="{FF2B5EF4-FFF2-40B4-BE49-F238E27FC236}">
                <a16:creationId xmlns:a16="http://schemas.microsoft.com/office/drawing/2014/main" id="{D971043F-5A86-B5BD-F5DE-6DF3B0E85E07}"/>
              </a:ext>
            </a:extLst>
          </p:cNvPr>
          <p:cNvSpPr txBox="1"/>
          <p:nvPr/>
        </p:nvSpPr>
        <p:spPr>
          <a:xfrm>
            <a:off x="17292213" y="9975312"/>
            <a:ext cx="995787" cy="311688"/>
          </a:xfrm>
          <a:prstGeom prst="rect">
            <a:avLst/>
          </a:prstGeom>
        </p:spPr>
        <p:txBody>
          <a:bodyPr wrap="square" lIns="0" tIns="0" rIns="0" bIns="0" rtlCol="0" anchor="t">
            <a:spAutoFit/>
          </a:bodyPr>
          <a:lstStyle/>
          <a:p>
            <a:pPr algn="r">
              <a:lnSpc>
                <a:spcPts val="2606"/>
              </a:lnSpc>
              <a:spcBef>
                <a:spcPct val="0"/>
              </a:spcBef>
            </a:pPr>
            <a:r>
              <a:rPr lang="en-US" sz="1862" dirty="0">
                <a:latin typeface="Open Sans"/>
              </a:rPr>
              <a:t>Page 02</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8028552" y="806013"/>
            <a:ext cx="9230748" cy="2548758"/>
            <a:chOff x="0" y="0"/>
            <a:chExt cx="12307664" cy="3398344"/>
          </a:xfrm>
        </p:grpSpPr>
        <p:grpSp>
          <p:nvGrpSpPr>
            <p:cNvPr id="3" name="Group 3"/>
            <p:cNvGrpSpPr/>
            <p:nvPr/>
          </p:nvGrpSpPr>
          <p:grpSpPr>
            <a:xfrm>
              <a:off x="0" y="0"/>
              <a:ext cx="12307664" cy="1055697"/>
              <a:chOff x="0" y="0"/>
              <a:chExt cx="7699164" cy="660400"/>
            </a:xfrm>
          </p:grpSpPr>
          <p:sp>
            <p:nvSpPr>
              <p:cNvPr id="4" name="Freeform 4"/>
              <p:cNvSpPr/>
              <p:nvPr/>
            </p:nvSpPr>
            <p:spPr>
              <a:xfrm>
                <a:off x="0" y="0"/>
                <a:ext cx="7699164" cy="660400"/>
              </a:xfrm>
              <a:custGeom>
                <a:avLst/>
                <a:gdLst/>
                <a:ahLst/>
                <a:cxnLst/>
                <a:rect l="l" t="t" r="r" b="b"/>
                <a:pathLst>
                  <a:path w="7699164" h="660400">
                    <a:moveTo>
                      <a:pt x="7574704" y="660400"/>
                    </a:moveTo>
                    <a:lnTo>
                      <a:pt x="124460" y="660400"/>
                    </a:lnTo>
                    <a:cubicBezTo>
                      <a:pt x="55880" y="660400"/>
                      <a:pt x="0" y="604520"/>
                      <a:pt x="0" y="535940"/>
                    </a:cubicBezTo>
                    <a:lnTo>
                      <a:pt x="0" y="124460"/>
                    </a:lnTo>
                    <a:cubicBezTo>
                      <a:pt x="0" y="55880"/>
                      <a:pt x="55880" y="0"/>
                      <a:pt x="124460" y="0"/>
                    </a:cubicBezTo>
                    <a:lnTo>
                      <a:pt x="7574704" y="0"/>
                    </a:lnTo>
                    <a:cubicBezTo>
                      <a:pt x="7643284" y="0"/>
                      <a:pt x="7699164" y="55880"/>
                      <a:pt x="7699164" y="124460"/>
                    </a:cubicBezTo>
                    <a:lnTo>
                      <a:pt x="7699164" y="535940"/>
                    </a:lnTo>
                    <a:cubicBezTo>
                      <a:pt x="7699164" y="604520"/>
                      <a:pt x="7643284" y="660400"/>
                      <a:pt x="7574704" y="660400"/>
                    </a:cubicBezTo>
                    <a:close/>
                  </a:path>
                </a:pathLst>
              </a:custGeom>
              <a:solidFill>
                <a:srgbClr val="F1F1F1">
                  <a:alpha val="63922"/>
                </a:srgbClr>
              </a:solidFill>
            </p:spPr>
            <p:txBody>
              <a:bodyPr/>
              <a:lstStyle/>
              <a:p>
                <a:endParaRPr lang="en-US"/>
              </a:p>
            </p:txBody>
          </p:sp>
        </p:grpSp>
        <p:sp>
          <p:nvSpPr>
            <p:cNvPr id="5" name="TextBox 5"/>
            <p:cNvSpPr txBox="1"/>
            <p:nvPr/>
          </p:nvSpPr>
          <p:spPr>
            <a:xfrm>
              <a:off x="440289" y="197437"/>
              <a:ext cx="11427085" cy="1131358"/>
            </a:xfrm>
            <a:prstGeom prst="rect">
              <a:avLst/>
            </a:prstGeom>
          </p:spPr>
          <p:txBody>
            <a:bodyPr lIns="0" tIns="0" rIns="0" bIns="0" rtlCol="0" anchor="t">
              <a:spAutoFit/>
            </a:bodyPr>
            <a:lstStyle/>
            <a:p>
              <a:pPr>
                <a:lnSpc>
                  <a:spcPts val="3499"/>
                </a:lnSpc>
              </a:pPr>
              <a:r>
                <a:rPr lang="en-US" sz="2499">
                  <a:solidFill>
                    <a:srgbClr val="000000"/>
                  </a:solidFill>
                  <a:latin typeface="Inter Bold"/>
                </a:rPr>
                <a:t>Immersive AR Integration</a:t>
              </a:r>
            </a:p>
            <a:p>
              <a:pPr>
                <a:lnSpc>
                  <a:spcPts val="3499"/>
                </a:lnSpc>
              </a:pPr>
              <a:endParaRPr lang="en-US" sz="2499">
                <a:solidFill>
                  <a:srgbClr val="000000"/>
                </a:solidFill>
                <a:latin typeface="Inter Bold"/>
              </a:endParaRPr>
            </a:p>
          </p:txBody>
        </p:sp>
        <p:sp>
          <p:nvSpPr>
            <p:cNvPr id="6" name="TextBox 6"/>
            <p:cNvSpPr txBox="1"/>
            <p:nvPr/>
          </p:nvSpPr>
          <p:spPr>
            <a:xfrm>
              <a:off x="440289" y="1351951"/>
              <a:ext cx="11427085" cy="2046393"/>
            </a:xfrm>
            <a:prstGeom prst="rect">
              <a:avLst/>
            </a:prstGeom>
          </p:spPr>
          <p:txBody>
            <a:bodyPr lIns="0" tIns="0" rIns="0" bIns="0" rtlCol="0" anchor="t">
              <a:spAutoFit/>
            </a:bodyPr>
            <a:lstStyle/>
            <a:p>
              <a:pPr marL="474979" lvl="1" indent="-237490">
                <a:lnSpc>
                  <a:spcPts val="3079"/>
                </a:lnSpc>
                <a:buFont typeface="Arial"/>
                <a:buChar char="•"/>
              </a:pPr>
              <a:r>
                <a:rPr lang="en-US" sz="2199" dirty="0">
                  <a:solidFill>
                    <a:srgbClr val="000000"/>
                  </a:solidFill>
                  <a:latin typeface="Inter"/>
                </a:rPr>
                <a:t>Seamlessly integrates AR technology for interactive furniture visualization.</a:t>
              </a:r>
            </a:p>
            <a:p>
              <a:pPr marL="474979" lvl="1" indent="-237490">
                <a:lnSpc>
                  <a:spcPts val="3079"/>
                </a:lnSpc>
                <a:buFont typeface="Arial"/>
                <a:buChar char="•"/>
              </a:pPr>
              <a:r>
                <a:rPr lang="en-US" sz="2199" dirty="0">
                  <a:solidFill>
                    <a:srgbClr val="000000"/>
                  </a:solidFill>
                  <a:latin typeface="Inter"/>
                </a:rPr>
                <a:t>Enables customers to view 3D product models in their physical environments.</a:t>
              </a:r>
            </a:p>
          </p:txBody>
        </p:sp>
      </p:grpSp>
      <p:grpSp>
        <p:nvGrpSpPr>
          <p:cNvPr id="7" name="Group 7"/>
          <p:cNvGrpSpPr/>
          <p:nvPr/>
        </p:nvGrpSpPr>
        <p:grpSpPr>
          <a:xfrm>
            <a:off x="1028700" y="1028700"/>
            <a:ext cx="5887749" cy="5580703"/>
            <a:chOff x="0" y="0"/>
            <a:chExt cx="7850332" cy="7440937"/>
          </a:xfrm>
        </p:grpSpPr>
        <p:sp>
          <p:nvSpPr>
            <p:cNvPr id="8" name="TextBox 8"/>
            <p:cNvSpPr txBox="1"/>
            <p:nvPr/>
          </p:nvSpPr>
          <p:spPr>
            <a:xfrm>
              <a:off x="0" y="0"/>
              <a:ext cx="7850332" cy="5588000"/>
            </a:xfrm>
            <a:prstGeom prst="rect">
              <a:avLst/>
            </a:prstGeom>
          </p:spPr>
          <p:txBody>
            <a:bodyPr lIns="0" tIns="0" rIns="0" bIns="0" rtlCol="0" anchor="t">
              <a:spAutoFit/>
            </a:bodyPr>
            <a:lstStyle/>
            <a:p>
              <a:pPr>
                <a:lnSpc>
                  <a:spcPts val="8279"/>
                </a:lnSpc>
              </a:pPr>
              <a:r>
                <a:rPr lang="en-US" sz="6899">
                  <a:solidFill>
                    <a:srgbClr val="9976FF"/>
                  </a:solidFill>
                  <a:latin typeface="Inter Bold"/>
                </a:rPr>
                <a:t>Proposed</a:t>
              </a:r>
              <a:r>
                <a:rPr lang="en-US" sz="6899">
                  <a:solidFill>
                    <a:srgbClr val="000000"/>
                  </a:solidFill>
                  <a:latin typeface="Inter Bold"/>
                </a:rPr>
                <a:t> AR-Powered</a:t>
              </a:r>
            </a:p>
            <a:p>
              <a:pPr>
                <a:lnSpc>
                  <a:spcPts val="8279"/>
                </a:lnSpc>
              </a:pPr>
              <a:r>
                <a:rPr lang="en-US" sz="6899">
                  <a:solidFill>
                    <a:srgbClr val="000000"/>
                  </a:solidFill>
                  <a:latin typeface="Inter Bold"/>
                </a:rPr>
                <a:t>Ecommerce Platform</a:t>
              </a:r>
            </a:p>
          </p:txBody>
        </p:sp>
        <p:sp>
          <p:nvSpPr>
            <p:cNvPr id="9" name="TextBox 9"/>
            <p:cNvSpPr txBox="1"/>
            <p:nvPr/>
          </p:nvSpPr>
          <p:spPr>
            <a:xfrm>
              <a:off x="0" y="6247137"/>
              <a:ext cx="7850332" cy="1193800"/>
            </a:xfrm>
            <a:prstGeom prst="rect">
              <a:avLst/>
            </a:prstGeom>
          </p:spPr>
          <p:txBody>
            <a:bodyPr lIns="0" tIns="0" rIns="0" bIns="0" rtlCol="0" anchor="t">
              <a:spAutoFit/>
            </a:bodyPr>
            <a:lstStyle/>
            <a:p>
              <a:pPr>
                <a:lnSpc>
                  <a:spcPts val="3599"/>
                </a:lnSpc>
              </a:pPr>
              <a:r>
                <a:rPr lang="en-US" sz="2999">
                  <a:solidFill>
                    <a:srgbClr val="000000"/>
                  </a:solidFill>
                  <a:latin typeface="Inter"/>
                </a:rPr>
                <a:t>Unveils a world of immersive possibilities</a:t>
              </a:r>
            </a:p>
          </p:txBody>
        </p:sp>
      </p:grpSp>
      <p:grpSp>
        <p:nvGrpSpPr>
          <p:cNvPr id="10" name="Group 10"/>
          <p:cNvGrpSpPr/>
          <p:nvPr/>
        </p:nvGrpSpPr>
        <p:grpSpPr>
          <a:xfrm>
            <a:off x="8031010" y="3914133"/>
            <a:ext cx="9230748" cy="2548758"/>
            <a:chOff x="0" y="0"/>
            <a:chExt cx="12307664" cy="3398344"/>
          </a:xfrm>
        </p:grpSpPr>
        <p:grpSp>
          <p:nvGrpSpPr>
            <p:cNvPr id="11" name="Group 11"/>
            <p:cNvGrpSpPr/>
            <p:nvPr/>
          </p:nvGrpSpPr>
          <p:grpSpPr>
            <a:xfrm>
              <a:off x="0" y="0"/>
              <a:ext cx="12307664" cy="1055697"/>
              <a:chOff x="0" y="0"/>
              <a:chExt cx="7699164" cy="660400"/>
            </a:xfrm>
          </p:grpSpPr>
          <p:sp>
            <p:nvSpPr>
              <p:cNvPr id="12" name="Freeform 12"/>
              <p:cNvSpPr/>
              <p:nvPr/>
            </p:nvSpPr>
            <p:spPr>
              <a:xfrm>
                <a:off x="0" y="0"/>
                <a:ext cx="7699164" cy="660400"/>
              </a:xfrm>
              <a:custGeom>
                <a:avLst/>
                <a:gdLst/>
                <a:ahLst/>
                <a:cxnLst/>
                <a:rect l="l" t="t" r="r" b="b"/>
                <a:pathLst>
                  <a:path w="7699164" h="660400">
                    <a:moveTo>
                      <a:pt x="7574704" y="660400"/>
                    </a:moveTo>
                    <a:lnTo>
                      <a:pt x="124460" y="660400"/>
                    </a:lnTo>
                    <a:cubicBezTo>
                      <a:pt x="55880" y="660400"/>
                      <a:pt x="0" y="604520"/>
                      <a:pt x="0" y="535940"/>
                    </a:cubicBezTo>
                    <a:lnTo>
                      <a:pt x="0" y="124460"/>
                    </a:lnTo>
                    <a:cubicBezTo>
                      <a:pt x="0" y="55880"/>
                      <a:pt x="55880" y="0"/>
                      <a:pt x="124460" y="0"/>
                    </a:cubicBezTo>
                    <a:lnTo>
                      <a:pt x="7574704" y="0"/>
                    </a:lnTo>
                    <a:cubicBezTo>
                      <a:pt x="7643284" y="0"/>
                      <a:pt x="7699164" y="55880"/>
                      <a:pt x="7699164" y="124460"/>
                    </a:cubicBezTo>
                    <a:lnTo>
                      <a:pt x="7699164" y="535940"/>
                    </a:lnTo>
                    <a:cubicBezTo>
                      <a:pt x="7699164" y="604520"/>
                      <a:pt x="7643284" y="660400"/>
                      <a:pt x="7574704" y="660400"/>
                    </a:cubicBezTo>
                    <a:close/>
                  </a:path>
                </a:pathLst>
              </a:custGeom>
              <a:solidFill>
                <a:srgbClr val="F1F1F1">
                  <a:alpha val="63922"/>
                </a:srgbClr>
              </a:solidFill>
            </p:spPr>
            <p:txBody>
              <a:bodyPr/>
              <a:lstStyle/>
              <a:p>
                <a:endParaRPr lang="en-US"/>
              </a:p>
            </p:txBody>
          </p:sp>
        </p:grpSp>
        <p:sp>
          <p:nvSpPr>
            <p:cNvPr id="13" name="TextBox 13"/>
            <p:cNvSpPr txBox="1"/>
            <p:nvPr/>
          </p:nvSpPr>
          <p:spPr>
            <a:xfrm>
              <a:off x="440289" y="197437"/>
              <a:ext cx="11427085" cy="1131358"/>
            </a:xfrm>
            <a:prstGeom prst="rect">
              <a:avLst/>
            </a:prstGeom>
          </p:spPr>
          <p:txBody>
            <a:bodyPr lIns="0" tIns="0" rIns="0" bIns="0" rtlCol="0" anchor="t">
              <a:spAutoFit/>
            </a:bodyPr>
            <a:lstStyle/>
            <a:p>
              <a:pPr>
                <a:lnSpc>
                  <a:spcPts val="3499"/>
                </a:lnSpc>
              </a:pPr>
              <a:r>
                <a:rPr lang="en-US" sz="2499">
                  <a:solidFill>
                    <a:srgbClr val="000000"/>
                  </a:solidFill>
                  <a:latin typeface="Inter Bold"/>
                </a:rPr>
                <a:t>Enhanced Decision-Making</a:t>
              </a:r>
            </a:p>
            <a:p>
              <a:pPr>
                <a:lnSpc>
                  <a:spcPts val="3499"/>
                </a:lnSpc>
              </a:pPr>
              <a:endParaRPr lang="en-US" sz="2499">
                <a:solidFill>
                  <a:srgbClr val="000000"/>
                </a:solidFill>
                <a:latin typeface="Inter Bold"/>
              </a:endParaRPr>
            </a:p>
          </p:txBody>
        </p:sp>
        <p:sp>
          <p:nvSpPr>
            <p:cNvPr id="14" name="TextBox 14"/>
            <p:cNvSpPr txBox="1"/>
            <p:nvPr/>
          </p:nvSpPr>
          <p:spPr>
            <a:xfrm>
              <a:off x="440289" y="1351951"/>
              <a:ext cx="11427085" cy="2046393"/>
            </a:xfrm>
            <a:prstGeom prst="rect">
              <a:avLst/>
            </a:prstGeom>
          </p:spPr>
          <p:txBody>
            <a:bodyPr lIns="0" tIns="0" rIns="0" bIns="0" rtlCol="0" anchor="t">
              <a:spAutoFit/>
            </a:bodyPr>
            <a:lstStyle/>
            <a:p>
              <a:pPr marL="474979" lvl="1" indent="-237490">
                <a:lnSpc>
                  <a:spcPts val="3079"/>
                </a:lnSpc>
                <a:buFont typeface="Arial"/>
                <a:buChar char="•"/>
              </a:pPr>
              <a:r>
                <a:rPr lang="en-US" sz="2199" dirty="0">
                  <a:solidFill>
                    <a:srgbClr val="000000"/>
                  </a:solidFill>
                  <a:latin typeface="Inter"/>
                </a:rPr>
                <a:t>Empowers customers to make confident purchase decisions.</a:t>
              </a:r>
            </a:p>
            <a:p>
              <a:pPr marL="474979" lvl="1" indent="-237490">
                <a:lnSpc>
                  <a:spcPts val="3079"/>
                </a:lnSpc>
                <a:buFont typeface="Arial"/>
                <a:buChar char="•"/>
              </a:pPr>
              <a:r>
                <a:rPr lang="en-US" sz="2199" dirty="0">
                  <a:solidFill>
                    <a:srgbClr val="000000"/>
                  </a:solidFill>
                  <a:latin typeface="Inter"/>
                </a:rPr>
                <a:t>Reduces product returns by accurately showcasing furniture fit and aesthetics.</a:t>
              </a:r>
            </a:p>
            <a:p>
              <a:pPr>
                <a:lnSpc>
                  <a:spcPts val="3079"/>
                </a:lnSpc>
              </a:pPr>
              <a:endParaRPr lang="en-US" sz="2199" dirty="0">
                <a:solidFill>
                  <a:srgbClr val="000000"/>
                </a:solidFill>
                <a:latin typeface="Inter"/>
              </a:endParaRPr>
            </a:p>
          </p:txBody>
        </p:sp>
      </p:grpSp>
      <p:grpSp>
        <p:nvGrpSpPr>
          <p:cNvPr id="15" name="Group 15"/>
          <p:cNvGrpSpPr/>
          <p:nvPr/>
        </p:nvGrpSpPr>
        <p:grpSpPr>
          <a:xfrm>
            <a:off x="8028552" y="6936814"/>
            <a:ext cx="9230748" cy="2939283"/>
            <a:chOff x="0" y="0"/>
            <a:chExt cx="12307664" cy="3919044"/>
          </a:xfrm>
        </p:grpSpPr>
        <p:grpSp>
          <p:nvGrpSpPr>
            <p:cNvPr id="16" name="Group 16"/>
            <p:cNvGrpSpPr/>
            <p:nvPr/>
          </p:nvGrpSpPr>
          <p:grpSpPr>
            <a:xfrm>
              <a:off x="0" y="0"/>
              <a:ext cx="12307664" cy="1055697"/>
              <a:chOff x="0" y="0"/>
              <a:chExt cx="7699164" cy="660400"/>
            </a:xfrm>
          </p:grpSpPr>
          <p:sp>
            <p:nvSpPr>
              <p:cNvPr id="17" name="Freeform 17"/>
              <p:cNvSpPr/>
              <p:nvPr/>
            </p:nvSpPr>
            <p:spPr>
              <a:xfrm>
                <a:off x="0" y="0"/>
                <a:ext cx="7699164" cy="660400"/>
              </a:xfrm>
              <a:custGeom>
                <a:avLst/>
                <a:gdLst/>
                <a:ahLst/>
                <a:cxnLst/>
                <a:rect l="l" t="t" r="r" b="b"/>
                <a:pathLst>
                  <a:path w="7699164" h="660400">
                    <a:moveTo>
                      <a:pt x="7574704" y="660400"/>
                    </a:moveTo>
                    <a:lnTo>
                      <a:pt x="124460" y="660400"/>
                    </a:lnTo>
                    <a:cubicBezTo>
                      <a:pt x="55880" y="660400"/>
                      <a:pt x="0" y="604520"/>
                      <a:pt x="0" y="535940"/>
                    </a:cubicBezTo>
                    <a:lnTo>
                      <a:pt x="0" y="124460"/>
                    </a:lnTo>
                    <a:cubicBezTo>
                      <a:pt x="0" y="55880"/>
                      <a:pt x="55880" y="0"/>
                      <a:pt x="124460" y="0"/>
                    </a:cubicBezTo>
                    <a:lnTo>
                      <a:pt x="7574704" y="0"/>
                    </a:lnTo>
                    <a:cubicBezTo>
                      <a:pt x="7643284" y="0"/>
                      <a:pt x="7699164" y="55880"/>
                      <a:pt x="7699164" y="124460"/>
                    </a:cubicBezTo>
                    <a:lnTo>
                      <a:pt x="7699164" y="535940"/>
                    </a:lnTo>
                    <a:cubicBezTo>
                      <a:pt x="7699164" y="604520"/>
                      <a:pt x="7643284" y="660400"/>
                      <a:pt x="7574704" y="660400"/>
                    </a:cubicBezTo>
                    <a:close/>
                  </a:path>
                </a:pathLst>
              </a:custGeom>
              <a:solidFill>
                <a:srgbClr val="F1F1F1">
                  <a:alpha val="63922"/>
                </a:srgbClr>
              </a:solidFill>
            </p:spPr>
            <p:txBody>
              <a:bodyPr/>
              <a:lstStyle/>
              <a:p>
                <a:endParaRPr lang="en-US"/>
              </a:p>
            </p:txBody>
          </p:sp>
        </p:grpSp>
        <p:sp>
          <p:nvSpPr>
            <p:cNvPr id="18" name="TextBox 18"/>
            <p:cNvSpPr txBox="1"/>
            <p:nvPr/>
          </p:nvSpPr>
          <p:spPr>
            <a:xfrm>
              <a:off x="440289" y="197437"/>
              <a:ext cx="11427085" cy="1131358"/>
            </a:xfrm>
            <a:prstGeom prst="rect">
              <a:avLst/>
            </a:prstGeom>
          </p:spPr>
          <p:txBody>
            <a:bodyPr lIns="0" tIns="0" rIns="0" bIns="0" rtlCol="0" anchor="t">
              <a:spAutoFit/>
            </a:bodyPr>
            <a:lstStyle/>
            <a:p>
              <a:pPr>
                <a:lnSpc>
                  <a:spcPts val="3499"/>
                </a:lnSpc>
              </a:pPr>
              <a:r>
                <a:rPr lang="en-US" sz="2499" dirty="0">
                  <a:solidFill>
                    <a:srgbClr val="000000"/>
                  </a:solidFill>
                  <a:latin typeface="Inter Bold"/>
                </a:rPr>
                <a:t>Industry-Leading Innovation</a:t>
              </a:r>
            </a:p>
            <a:p>
              <a:pPr>
                <a:lnSpc>
                  <a:spcPts val="3499"/>
                </a:lnSpc>
              </a:pPr>
              <a:endParaRPr lang="en-US" sz="2499" dirty="0">
                <a:solidFill>
                  <a:srgbClr val="000000"/>
                </a:solidFill>
                <a:latin typeface="Inter Bold"/>
              </a:endParaRPr>
            </a:p>
          </p:txBody>
        </p:sp>
        <p:sp>
          <p:nvSpPr>
            <p:cNvPr id="19" name="TextBox 19"/>
            <p:cNvSpPr txBox="1"/>
            <p:nvPr/>
          </p:nvSpPr>
          <p:spPr>
            <a:xfrm>
              <a:off x="440289" y="1351951"/>
              <a:ext cx="11427085" cy="2567093"/>
            </a:xfrm>
            <a:prstGeom prst="rect">
              <a:avLst/>
            </a:prstGeom>
          </p:spPr>
          <p:txBody>
            <a:bodyPr lIns="0" tIns="0" rIns="0" bIns="0" rtlCol="0" anchor="t">
              <a:spAutoFit/>
            </a:bodyPr>
            <a:lstStyle/>
            <a:p>
              <a:pPr marL="474979" lvl="1" indent="-237490">
                <a:lnSpc>
                  <a:spcPts val="3079"/>
                </a:lnSpc>
                <a:buFont typeface="Arial"/>
                <a:buChar char="•"/>
              </a:pPr>
              <a:r>
                <a:rPr lang="en-US" sz="2199" dirty="0">
                  <a:solidFill>
                    <a:srgbClr val="000000"/>
                  </a:solidFill>
                  <a:latin typeface="Inter"/>
                </a:rPr>
                <a:t>Pioneers the future of online furniture shopping with cutting-edge AR technology.</a:t>
              </a:r>
            </a:p>
            <a:p>
              <a:pPr marL="474979" lvl="1" indent="-237490">
                <a:lnSpc>
                  <a:spcPts val="3079"/>
                </a:lnSpc>
                <a:buFont typeface="Arial"/>
                <a:buChar char="•"/>
              </a:pPr>
              <a:r>
                <a:rPr lang="en-US" sz="2199" dirty="0">
                  <a:solidFill>
                    <a:srgbClr val="000000"/>
                  </a:solidFill>
                  <a:latin typeface="Inter"/>
                </a:rPr>
                <a:t>Establishes a competitive advantage through superior customer experiences.</a:t>
              </a:r>
            </a:p>
            <a:p>
              <a:pPr>
                <a:lnSpc>
                  <a:spcPts val="3079"/>
                </a:lnSpc>
              </a:pPr>
              <a:endParaRPr lang="en-US" sz="2199" dirty="0">
                <a:solidFill>
                  <a:srgbClr val="000000"/>
                </a:solidFill>
                <a:latin typeface="Inter"/>
              </a:endParaRPr>
            </a:p>
          </p:txBody>
        </p:sp>
      </p:grpSp>
      <p:sp>
        <p:nvSpPr>
          <p:cNvPr id="20" name="TextBox 20">
            <a:extLst>
              <a:ext uri="{FF2B5EF4-FFF2-40B4-BE49-F238E27FC236}">
                <a16:creationId xmlns:a16="http://schemas.microsoft.com/office/drawing/2014/main" id="{641E1FFA-E3BE-1955-FD22-3C770345EB57}"/>
              </a:ext>
            </a:extLst>
          </p:cNvPr>
          <p:cNvSpPr txBox="1"/>
          <p:nvPr/>
        </p:nvSpPr>
        <p:spPr>
          <a:xfrm>
            <a:off x="17292213" y="9975312"/>
            <a:ext cx="995787" cy="311688"/>
          </a:xfrm>
          <a:prstGeom prst="rect">
            <a:avLst/>
          </a:prstGeom>
        </p:spPr>
        <p:txBody>
          <a:bodyPr wrap="square" lIns="0" tIns="0" rIns="0" bIns="0" rtlCol="0" anchor="t">
            <a:spAutoFit/>
          </a:bodyPr>
          <a:lstStyle/>
          <a:p>
            <a:pPr algn="r">
              <a:lnSpc>
                <a:spcPts val="2606"/>
              </a:lnSpc>
              <a:spcBef>
                <a:spcPct val="0"/>
              </a:spcBef>
            </a:pPr>
            <a:r>
              <a:rPr lang="en-US" sz="1862" dirty="0">
                <a:latin typeface="Open Sans"/>
              </a:rPr>
              <a:t>Page 03</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8700" y="4237626"/>
            <a:ext cx="4877993" cy="5824002"/>
            <a:chOff x="0" y="0"/>
            <a:chExt cx="2188406" cy="2612813"/>
          </a:xfrm>
        </p:grpSpPr>
        <p:sp>
          <p:nvSpPr>
            <p:cNvPr id="3" name="Freeform 3"/>
            <p:cNvSpPr/>
            <p:nvPr/>
          </p:nvSpPr>
          <p:spPr>
            <a:xfrm>
              <a:off x="0" y="0"/>
              <a:ext cx="2188407" cy="2612813"/>
            </a:xfrm>
            <a:custGeom>
              <a:avLst/>
              <a:gdLst/>
              <a:ahLst/>
              <a:cxnLst/>
              <a:rect l="l" t="t" r="r" b="b"/>
              <a:pathLst>
                <a:path w="2188407" h="2612813">
                  <a:moveTo>
                    <a:pt x="2063946" y="2612813"/>
                  </a:moveTo>
                  <a:lnTo>
                    <a:pt x="124460" y="2612813"/>
                  </a:lnTo>
                  <a:cubicBezTo>
                    <a:pt x="55880" y="2612813"/>
                    <a:pt x="0" y="2556933"/>
                    <a:pt x="0" y="2488353"/>
                  </a:cubicBezTo>
                  <a:lnTo>
                    <a:pt x="0" y="124460"/>
                  </a:lnTo>
                  <a:cubicBezTo>
                    <a:pt x="0" y="55880"/>
                    <a:pt x="55880" y="0"/>
                    <a:pt x="124460" y="0"/>
                  </a:cubicBezTo>
                  <a:lnTo>
                    <a:pt x="2063946" y="0"/>
                  </a:lnTo>
                  <a:cubicBezTo>
                    <a:pt x="2132526" y="0"/>
                    <a:pt x="2188407" y="55880"/>
                    <a:pt x="2188407" y="124460"/>
                  </a:cubicBezTo>
                  <a:lnTo>
                    <a:pt x="2188407" y="2488353"/>
                  </a:lnTo>
                  <a:cubicBezTo>
                    <a:pt x="2188407" y="2556933"/>
                    <a:pt x="2132526" y="2612813"/>
                    <a:pt x="2063946" y="2612813"/>
                  </a:cubicBezTo>
                  <a:close/>
                </a:path>
              </a:pathLst>
            </a:custGeom>
            <a:solidFill>
              <a:srgbClr val="F1F1F1">
                <a:alpha val="63922"/>
              </a:srgbClr>
            </a:solidFill>
          </p:spPr>
          <p:txBody>
            <a:bodyPr/>
            <a:lstStyle/>
            <a:p>
              <a:endParaRPr lang="en-US"/>
            </a:p>
          </p:txBody>
        </p:sp>
      </p:grpSp>
      <p:grpSp>
        <p:nvGrpSpPr>
          <p:cNvPr id="4" name="Group 4"/>
          <p:cNvGrpSpPr/>
          <p:nvPr/>
        </p:nvGrpSpPr>
        <p:grpSpPr>
          <a:xfrm>
            <a:off x="6705003" y="4237626"/>
            <a:ext cx="4877993" cy="5824002"/>
            <a:chOff x="0" y="0"/>
            <a:chExt cx="2188406" cy="2612813"/>
          </a:xfrm>
        </p:grpSpPr>
        <p:sp>
          <p:nvSpPr>
            <p:cNvPr id="5" name="Freeform 5"/>
            <p:cNvSpPr/>
            <p:nvPr/>
          </p:nvSpPr>
          <p:spPr>
            <a:xfrm>
              <a:off x="0" y="0"/>
              <a:ext cx="2188407" cy="2612813"/>
            </a:xfrm>
            <a:custGeom>
              <a:avLst/>
              <a:gdLst/>
              <a:ahLst/>
              <a:cxnLst/>
              <a:rect l="l" t="t" r="r" b="b"/>
              <a:pathLst>
                <a:path w="2188407" h="2612813">
                  <a:moveTo>
                    <a:pt x="2063946" y="2612813"/>
                  </a:moveTo>
                  <a:lnTo>
                    <a:pt x="124460" y="2612813"/>
                  </a:lnTo>
                  <a:cubicBezTo>
                    <a:pt x="55880" y="2612813"/>
                    <a:pt x="0" y="2556933"/>
                    <a:pt x="0" y="2488353"/>
                  </a:cubicBezTo>
                  <a:lnTo>
                    <a:pt x="0" y="124460"/>
                  </a:lnTo>
                  <a:cubicBezTo>
                    <a:pt x="0" y="55880"/>
                    <a:pt x="55880" y="0"/>
                    <a:pt x="124460" y="0"/>
                  </a:cubicBezTo>
                  <a:lnTo>
                    <a:pt x="2063946" y="0"/>
                  </a:lnTo>
                  <a:cubicBezTo>
                    <a:pt x="2132526" y="0"/>
                    <a:pt x="2188407" y="55880"/>
                    <a:pt x="2188407" y="124460"/>
                  </a:cubicBezTo>
                  <a:lnTo>
                    <a:pt x="2188407" y="2488353"/>
                  </a:lnTo>
                  <a:cubicBezTo>
                    <a:pt x="2188407" y="2556933"/>
                    <a:pt x="2132526" y="2612813"/>
                    <a:pt x="2063946" y="2612813"/>
                  </a:cubicBezTo>
                  <a:close/>
                </a:path>
              </a:pathLst>
            </a:custGeom>
            <a:solidFill>
              <a:srgbClr val="F1F1F1">
                <a:alpha val="63922"/>
              </a:srgbClr>
            </a:solidFill>
          </p:spPr>
          <p:txBody>
            <a:bodyPr/>
            <a:lstStyle/>
            <a:p>
              <a:endParaRPr lang="en-US"/>
            </a:p>
          </p:txBody>
        </p:sp>
      </p:grpSp>
      <p:grpSp>
        <p:nvGrpSpPr>
          <p:cNvPr id="6" name="Group 6"/>
          <p:cNvGrpSpPr/>
          <p:nvPr/>
        </p:nvGrpSpPr>
        <p:grpSpPr>
          <a:xfrm>
            <a:off x="12381307" y="4237626"/>
            <a:ext cx="4877993" cy="5824002"/>
            <a:chOff x="0" y="0"/>
            <a:chExt cx="2188406" cy="2612813"/>
          </a:xfrm>
        </p:grpSpPr>
        <p:sp>
          <p:nvSpPr>
            <p:cNvPr id="7" name="Freeform 7"/>
            <p:cNvSpPr/>
            <p:nvPr/>
          </p:nvSpPr>
          <p:spPr>
            <a:xfrm>
              <a:off x="0" y="0"/>
              <a:ext cx="2188407" cy="2612813"/>
            </a:xfrm>
            <a:custGeom>
              <a:avLst/>
              <a:gdLst/>
              <a:ahLst/>
              <a:cxnLst/>
              <a:rect l="l" t="t" r="r" b="b"/>
              <a:pathLst>
                <a:path w="2188407" h="2612813">
                  <a:moveTo>
                    <a:pt x="2063946" y="2612813"/>
                  </a:moveTo>
                  <a:lnTo>
                    <a:pt x="124460" y="2612813"/>
                  </a:lnTo>
                  <a:cubicBezTo>
                    <a:pt x="55880" y="2612813"/>
                    <a:pt x="0" y="2556933"/>
                    <a:pt x="0" y="2488353"/>
                  </a:cubicBezTo>
                  <a:lnTo>
                    <a:pt x="0" y="124460"/>
                  </a:lnTo>
                  <a:cubicBezTo>
                    <a:pt x="0" y="55880"/>
                    <a:pt x="55880" y="0"/>
                    <a:pt x="124460" y="0"/>
                  </a:cubicBezTo>
                  <a:lnTo>
                    <a:pt x="2063946" y="0"/>
                  </a:lnTo>
                  <a:cubicBezTo>
                    <a:pt x="2132526" y="0"/>
                    <a:pt x="2188407" y="55880"/>
                    <a:pt x="2188407" y="124460"/>
                  </a:cubicBezTo>
                  <a:lnTo>
                    <a:pt x="2188407" y="2488353"/>
                  </a:lnTo>
                  <a:cubicBezTo>
                    <a:pt x="2188407" y="2556933"/>
                    <a:pt x="2132526" y="2612813"/>
                    <a:pt x="2063946" y="2612813"/>
                  </a:cubicBezTo>
                  <a:close/>
                </a:path>
              </a:pathLst>
            </a:custGeom>
            <a:solidFill>
              <a:srgbClr val="F1F1F1">
                <a:alpha val="63922"/>
              </a:srgbClr>
            </a:solidFill>
          </p:spPr>
          <p:txBody>
            <a:bodyPr/>
            <a:lstStyle/>
            <a:p>
              <a:endParaRPr lang="en-US"/>
            </a:p>
          </p:txBody>
        </p:sp>
      </p:grpSp>
      <p:sp>
        <p:nvSpPr>
          <p:cNvPr id="8" name="Freeform 8"/>
          <p:cNvSpPr/>
          <p:nvPr/>
        </p:nvSpPr>
        <p:spPr>
          <a:xfrm>
            <a:off x="8292994" y="4571638"/>
            <a:ext cx="1471027" cy="1143723"/>
          </a:xfrm>
          <a:custGeom>
            <a:avLst/>
            <a:gdLst/>
            <a:ahLst/>
            <a:cxnLst/>
            <a:rect l="l" t="t" r="r" b="b"/>
            <a:pathLst>
              <a:path w="1471027" h="1143723">
                <a:moveTo>
                  <a:pt x="0" y="0"/>
                </a:moveTo>
                <a:lnTo>
                  <a:pt x="1471027" y="0"/>
                </a:lnTo>
                <a:lnTo>
                  <a:pt x="1471027" y="1143724"/>
                </a:lnTo>
                <a:lnTo>
                  <a:pt x="0" y="1143724"/>
                </a:lnTo>
                <a:lnTo>
                  <a:pt x="0" y="0"/>
                </a:lnTo>
                <a:close/>
              </a:path>
            </a:pathLst>
          </a:custGeom>
          <a:blipFill>
            <a:blip r:embed="rId2"/>
            <a:stretch>
              <a:fillRect/>
            </a:stretch>
          </a:blipFill>
        </p:spPr>
        <p:txBody>
          <a:bodyPr/>
          <a:lstStyle/>
          <a:p>
            <a:endParaRPr lang="en-US"/>
          </a:p>
        </p:txBody>
      </p:sp>
      <p:sp>
        <p:nvSpPr>
          <p:cNvPr id="9" name="Freeform 9"/>
          <p:cNvSpPr/>
          <p:nvPr/>
        </p:nvSpPr>
        <p:spPr>
          <a:xfrm>
            <a:off x="2530219" y="4571638"/>
            <a:ext cx="1874956" cy="1143723"/>
          </a:xfrm>
          <a:custGeom>
            <a:avLst/>
            <a:gdLst/>
            <a:ahLst/>
            <a:cxnLst/>
            <a:rect l="l" t="t" r="r" b="b"/>
            <a:pathLst>
              <a:path w="1874956" h="1143723">
                <a:moveTo>
                  <a:pt x="0" y="0"/>
                </a:moveTo>
                <a:lnTo>
                  <a:pt x="1874956" y="0"/>
                </a:lnTo>
                <a:lnTo>
                  <a:pt x="1874956" y="1143724"/>
                </a:lnTo>
                <a:lnTo>
                  <a:pt x="0" y="114372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0" name="Freeform 10"/>
          <p:cNvSpPr/>
          <p:nvPr/>
        </p:nvSpPr>
        <p:spPr>
          <a:xfrm>
            <a:off x="14182688" y="4571638"/>
            <a:ext cx="1152291" cy="1280323"/>
          </a:xfrm>
          <a:custGeom>
            <a:avLst/>
            <a:gdLst/>
            <a:ahLst/>
            <a:cxnLst/>
            <a:rect l="l" t="t" r="r" b="b"/>
            <a:pathLst>
              <a:path w="1152291" h="1280323">
                <a:moveTo>
                  <a:pt x="0" y="0"/>
                </a:moveTo>
                <a:lnTo>
                  <a:pt x="1152291" y="0"/>
                </a:lnTo>
                <a:lnTo>
                  <a:pt x="1152291" y="1280323"/>
                </a:lnTo>
                <a:lnTo>
                  <a:pt x="0" y="128032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grpSp>
        <p:nvGrpSpPr>
          <p:cNvPr id="11" name="Group 11"/>
          <p:cNvGrpSpPr/>
          <p:nvPr/>
        </p:nvGrpSpPr>
        <p:grpSpPr>
          <a:xfrm>
            <a:off x="3101617" y="1264938"/>
            <a:ext cx="12084767" cy="1752162"/>
            <a:chOff x="0" y="0"/>
            <a:chExt cx="16113022" cy="2336217"/>
          </a:xfrm>
        </p:grpSpPr>
        <p:sp>
          <p:nvSpPr>
            <p:cNvPr id="12" name="TextBox 12"/>
            <p:cNvSpPr txBox="1"/>
            <p:nvPr/>
          </p:nvSpPr>
          <p:spPr>
            <a:xfrm>
              <a:off x="0" y="0"/>
              <a:ext cx="16113022" cy="1341822"/>
            </a:xfrm>
            <a:prstGeom prst="rect">
              <a:avLst/>
            </a:prstGeom>
          </p:spPr>
          <p:txBody>
            <a:bodyPr lIns="0" tIns="0" rIns="0" bIns="0" rtlCol="0" anchor="t">
              <a:spAutoFit/>
            </a:bodyPr>
            <a:lstStyle/>
            <a:p>
              <a:pPr algn="ctr">
                <a:lnSpc>
                  <a:spcPts val="8279"/>
                </a:lnSpc>
              </a:pPr>
              <a:r>
                <a:rPr lang="en-US" sz="6899" dirty="0">
                  <a:latin typeface="Inter Bold"/>
                </a:rPr>
                <a:t>Aim</a:t>
              </a:r>
            </a:p>
          </p:txBody>
        </p:sp>
        <p:sp>
          <p:nvSpPr>
            <p:cNvPr id="13" name="TextBox 13"/>
            <p:cNvSpPr txBox="1"/>
            <p:nvPr/>
          </p:nvSpPr>
          <p:spPr>
            <a:xfrm>
              <a:off x="0" y="1739317"/>
              <a:ext cx="16113022" cy="596900"/>
            </a:xfrm>
            <a:prstGeom prst="rect">
              <a:avLst/>
            </a:prstGeom>
          </p:spPr>
          <p:txBody>
            <a:bodyPr lIns="0" tIns="0" rIns="0" bIns="0" rtlCol="0" anchor="t">
              <a:spAutoFit/>
            </a:bodyPr>
            <a:lstStyle/>
            <a:p>
              <a:pPr algn="ctr">
                <a:lnSpc>
                  <a:spcPts val="3599"/>
                </a:lnSpc>
              </a:pPr>
              <a:r>
                <a:rPr lang="en-US" sz="2999">
                  <a:solidFill>
                    <a:srgbClr val="000000"/>
                  </a:solidFill>
                  <a:latin typeface="Inter"/>
                </a:rPr>
                <a:t>Revolutionize online shopping</a:t>
              </a:r>
            </a:p>
          </p:txBody>
        </p:sp>
      </p:grpSp>
      <p:grpSp>
        <p:nvGrpSpPr>
          <p:cNvPr id="14" name="Group 14"/>
          <p:cNvGrpSpPr/>
          <p:nvPr/>
        </p:nvGrpSpPr>
        <p:grpSpPr>
          <a:xfrm>
            <a:off x="7138877" y="6177367"/>
            <a:ext cx="4010247" cy="3733045"/>
            <a:chOff x="0" y="0"/>
            <a:chExt cx="5346995" cy="4977393"/>
          </a:xfrm>
        </p:grpSpPr>
        <p:sp>
          <p:nvSpPr>
            <p:cNvPr id="15" name="TextBox 15"/>
            <p:cNvSpPr txBox="1"/>
            <p:nvPr/>
          </p:nvSpPr>
          <p:spPr>
            <a:xfrm>
              <a:off x="0" y="-47625"/>
              <a:ext cx="5346995" cy="1178772"/>
            </a:xfrm>
            <a:prstGeom prst="rect">
              <a:avLst/>
            </a:prstGeom>
          </p:spPr>
          <p:txBody>
            <a:bodyPr lIns="0" tIns="0" rIns="0" bIns="0" rtlCol="0" anchor="t">
              <a:spAutoFit/>
            </a:bodyPr>
            <a:lstStyle/>
            <a:p>
              <a:pPr algn="ctr">
                <a:lnSpc>
                  <a:spcPts val="3640"/>
                </a:lnSpc>
              </a:pPr>
              <a:r>
                <a:rPr lang="en-US" sz="2600">
                  <a:solidFill>
                    <a:srgbClr val="000000"/>
                  </a:solidFill>
                  <a:latin typeface="Inter Bold"/>
                </a:rPr>
                <a:t>Personalized Product Visualization</a:t>
              </a:r>
            </a:p>
          </p:txBody>
        </p:sp>
        <p:sp>
          <p:nvSpPr>
            <p:cNvPr id="16" name="TextBox 16"/>
            <p:cNvSpPr txBox="1"/>
            <p:nvPr/>
          </p:nvSpPr>
          <p:spPr>
            <a:xfrm>
              <a:off x="0" y="1638857"/>
              <a:ext cx="5346995" cy="3338537"/>
            </a:xfrm>
            <a:prstGeom prst="rect">
              <a:avLst/>
            </a:prstGeom>
          </p:spPr>
          <p:txBody>
            <a:bodyPr lIns="0" tIns="0" rIns="0" bIns="0" rtlCol="0" anchor="t">
              <a:spAutoFit/>
            </a:bodyPr>
            <a:lstStyle/>
            <a:p>
              <a:pPr algn="ctr">
                <a:lnSpc>
                  <a:spcPts val="3360"/>
                </a:lnSpc>
              </a:pPr>
              <a:r>
                <a:rPr lang="en-US" sz="2400" dirty="0">
                  <a:solidFill>
                    <a:srgbClr val="000000"/>
                  </a:solidFill>
                  <a:latin typeface="Inter"/>
                </a:rPr>
                <a:t>Empower customers to visualize furniture in their unique living spaces, creating personalized shopping experiences.</a:t>
              </a:r>
            </a:p>
            <a:p>
              <a:pPr algn="ctr">
                <a:lnSpc>
                  <a:spcPts val="3359"/>
                </a:lnSpc>
              </a:pPr>
              <a:endParaRPr lang="en-US" sz="2400" dirty="0">
                <a:solidFill>
                  <a:srgbClr val="000000"/>
                </a:solidFill>
                <a:latin typeface="Inter"/>
              </a:endParaRPr>
            </a:p>
          </p:txBody>
        </p:sp>
      </p:grpSp>
      <p:grpSp>
        <p:nvGrpSpPr>
          <p:cNvPr id="17" name="Group 17"/>
          <p:cNvGrpSpPr/>
          <p:nvPr/>
        </p:nvGrpSpPr>
        <p:grpSpPr>
          <a:xfrm>
            <a:off x="12815180" y="6141691"/>
            <a:ext cx="4010247" cy="4154569"/>
            <a:chOff x="0" y="0"/>
            <a:chExt cx="5346995" cy="5539425"/>
          </a:xfrm>
        </p:grpSpPr>
        <p:sp>
          <p:nvSpPr>
            <p:cNvPr id="18" name="TextBox 18"/>
            <p:cNvSpPr txBox="1"/>
            <p:nvPr/>
          </p:nvSpPr>
          <p:spPr>
            <a:xfrm>
              <a:off x="0" y="-47625"/>
              <a:ext cx="5346995" cy="1178772"/>
            </a:xfrm>
            <a:prstGeom prst="rect">
              <a:avLst/>
            </a:prstGeom>
          </p:spPr>
          <p:txBody>
            <a:bodyPr lIns="0" tIns="0" rIns="0" bIns="0" rtlCol="0" anchor="t">
              <a:spAutoFit/>
            </a:bodyPr>
            <a:lstStyle/>
            <a:p>
              <a:pPr algn="ctr">
                <a:lnSpc>
                  <a:spcPts val="3640"/>
                </a:lnSpc>
              </a:pPr>
              <a:r>
                <a:rPr lang="en-US" sz="2600">
                  <a:solidFill>
                    <a:srgbClr val="000000"/>
                  </a:solidFill>
                  <a:latin typeface="Inter Bold"/>
                </a:rPr>
                <a:t>Interactive Product Exploration</a:t>
              </a:r>
            </a:p>
          </p:txBody>
        </p:sp>
        <p:sp>
          <p:nvSpPr>
            <p:cNvPr id="19" name="TextBox 19"/>
            <p:cNvSpPr txBox="1"/>
            <p:nvPr/>
          </p:nvSpPr>
          <p:spPr>
            <a:xfrm>
              <a:off x="0" y="1638857"/>
              <a:ext cx="5346995" cy="3900569"/>
            </a:xfrm>
            <a:prstGeom prst="rect">
              <a:avLst/>
            </a:prstGeom>
          </p:spPr>
          <p:txBody>
            <a:bodyPr lIns="0" tIns="0" rIns="0" bIns="0" rtlCol="0" anchor="t">
              <a:spAutoFit/>
            </a:bodyPr>
            <a:lstStyle/>
            <a:p>
              <a:pPr algn="ctr">
                <a:lnSpc>
                  <a:spcPts val="3360"/>
                </a:lnSpc>
              </a:pPr>
              <a:r>
                <a:rPr lang="en-US" sz="2400">
                  <a:solidFill>
                    <a:srgbClr val="000000"/>
                  </a:solidFill>
                  <a:latin typeface="Inter"/>
                </a:rPr>
                <a:t>Enable customers to interact with 3D models, rotate, and view furniture from all angles for a comprehensive understanding.</a:t>
              </a:r>
            </a:p>
            <a:p>
              <a:pPr algn="ctr">
                <a:lnSpc>
                  <a:spcPts val="3359"/>
                </a:lnSpc>
              </a:pPr>
              <a:endParaRPr lang="en-US" sz="2400">
                <a:solidFill>
                  <a:srgbClr val="000000"/>
                </a:solidFill>
                <a:latin typeface="Inter"/>
              </a:endParaRPr>
            </a:p>
          </p:txBody>
        </p:sp>
      </p:grpSp>
      <p:grpSp>
        <p:nvGrpSpPr>
          <p:cNvPr id="20" name="Group 20"/>
          <p:cNvGrpSpPr/>
          <p:nvPr/>
        </p:nvGrpSpPr>
        <p:grpSpPr>
          <a:xfrm>
            <a:off x="1462573" y="6177367"/>
            <a:ext cx="4010247" cy="3733045"/>
            <a:chOff x="0" y="0"/>
            <a:chExt cx="5346995" cy="4977393"/>
          </a:xfrm>
        </p:grpSpPr>
        <p:sp>
          <p:nvSpPr>
            <p:cNvPr id="21" name="TextBox 21"/>
            <p:cNvSpPr txBox="1"/>
            <p:nvPr/>
          </p:nvSpPr>
          <p:spPr>
            <a:xfrm>
              <a:off x="0" y="-47625"/>
              <a:ext cx="5346995" cy="1178772"/>
            </a:xfrm>
            <a:prstGeom prst="rect">
              <a:avLst/>
            </a:prstGeom>
          </p:spPr>
          <p:txBody>
            <a:bodyPr lIns="0" tIns="0" rIns="0" bIns="0" rtlCol="0" anchor="t">
              <a:spAutoFit/>
            </a:bodyPr>
            <a:lstStyle/>
            <a:p>
              <a:pPr algn="ctr">
                <a:lnSpc>
                  <a:spcPts val="3640"/>
                </a:lnSpc>
              </a:pPr>
              <a:r>
                <a:rPr lang="en-US" sz="2600">
                  <a:solidFill>
                    <a:srgbClr val="000000"/>
                  </a:solidFill>
                  <a:latin typeface="Inter Bold"/>
                </a:rPr>
                <a:t>Immersive AR Experiences</a:t>
              </a:r>
            </a:p>
          </p:txBody>
        </p:sp>
        <p:sp>
          <p:nvSpPr>
            <p:cNvPr id="22" name="TextBox 22"/>
            <p:cNvSpPr txBox="1"/>
            <p:nvPr/>
          </p:nvSpPr>
          <p:spPr>
            <a:xfrm>
              <a:off x="0" y="1638857"/>
              <a:ext cx="5346995" cy="3338537"/>
            </a:xfrm>
            <a:prstGeom prst="rect">
              <a:avLst/>
            </a:prstGeom>
          </p:spPr>
          <p:txBody>
            <a:bodyPr lIns="0" tIns="0" rIns="0" bIns="0" rtlCol="0" anchor="t">
              <a:spAutoFit/>
            </a:bodyPr>
            <a:lstStyle/>
            <a:p>
              <a:pPr algn="ctr">
                <a:lnSpc>
                  <a:spcPts val="3360"/>
                </a:lnSpc>
              </a:pPr>
              <a:r>
                <a:rPr lang="en-US" sz="2400" dirty="0">
                  <a:solidFill>
                    <a:srgbClr val="000000"/>
                  </a:solidFill>
                  <a:latin typeface="Inter"/>
                </a:rPr>
                <a:t>Deliver captivating AR-powered shopping journeys, fostering customer engagement and interest.</a:t>
              </a:r>
            </a:p>
            <a:p>
              <a:pPr algn="ctr">
                <a:lnSpc>
                  <a:spcPts val="3359"/>
                </a:lnSpc>
              </a:pPr>
              <a:endParaRPr lang="en-US" sz="2400" dirty="0">
                <a:solidFill>
                  <a:srgbClr val="000000"/>
                </a:solidFill>
                <a:latin typeface="Inter"/>
              </a:endParaRPr>
            </a:p>
          </p:txBody>
        </p:sp>
      </p:grpSp>
      <p:sp>
        <p:nvSpPr>
          <p:cNvPr id="23" name="Freeform 23"/>
          <p:cNvSpPr/>
          <p:nvPr/>
        </p:nvSpPr>
        <p:spPr>
          <a:xfrm>
            <a:off x="16939776" y="0"/>
            <a:ext cx="1348224" cy="3026626"/>
          </a:xfrm>
          <a:custGeom>
            <a:avLst/>
            <a:gdLst/>
            <a:ahLst/>
            <a:cxnLst/>
            <a:rect l="l" t="t" r="r" b="b"/>
            <a:pathLst>
              <a:path w="1348224" h="3026626">
                <a:moveTo>
                  <a:pt x="0" y="0"/>
                </a:moveTo>
                <a:lnTo>
                  <a:pt x="1348224" y="0"/>
                </a:lnTo>
                <a:lnTo>
                  <a:pt x="1348224" y="3026626"/>
                </a:lnTo>
                <a:lnTo>
                  <a:pt x="0" y="302662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24" name="TextBox 20">
            <a:extLst>
              <a:ext uri="{FF2B5EF4-FFF2-40B4-BE49-F238E27FC236}">
                <a16:creationId xmlns:a16="http://schemas.microsoft.com/office/drawing/2014/main" id="{BAC9F156-447B-95EC-ED2C-CEFE83BBF32B}"/>
              </a:ext>
            </a:extLst>
          </p:cNvPr>
          <p:cNvSpPr txBox="1"/>
          <p:nvPr/>
        </p:nvSpPr>
        <p:spPr>
          <a:xfrm>
            <a:off x="17292213" y="9898893"/>
            <a:ext cx="995787" cy="311688"/>
          </a:xfrm>
          <a:prstGeom prst="rect">
            <a:avLst/>
          </a:prstGeom>
        </p:spPr>
        <p:txBody>
          <a:bodyPr wrap="square" lIns="0" tIns="0" rIns="0" bIns="0" rtlCol="0" anchor="t">
            <a:spAutoFit/>
          </a:bodyPr>
          <a:lstStyle/>
          <a:p>
            <a:pPr algn="r">
              <a:lnSpc>
                <a:spcPts val="2606"/>
              </a:lnSpc>
              <a:spcBef>
                <a:spcPct val="0"/>
              </a:spcBef>
            </a:pPr>
            <a:r>
              <a:rPr lang="en-US" sz="1862" dirty="0">
                <a:latin typeface="Open Sans"/>
              </a:rPr>
              <a:t>Page 04</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sp>
        <p:nvSpPr>
          <p:cNvPr id="2" name="AutoShape 2"/>
          <p:cNvSpPr/>
          <p:nvPr/>
        </p:nvSpPr>
        <p:spPr>
          <a:xfrm>
            <a:off x="6044808" y="4808440"/>
            <a:ext cx="9838936" cy="0"/>
          </a:xfrm>
          <a:prstGeom prst="line">
            <a:avLst/>
          </a:prstGeom>
          <a:ln w="19050" cap="rnd">
            <a:solidFill>
              <a:srgbClr val="000000">
                <a:alpha val="34902"/>
              </a:srgbClr>
            </a:solidFill>
            <a:prstDash val="solid"/>
            <a:headEnd type="none" w="sm" len="sm"/>
            <a:tailEnd type="none" w="sm" len="sm"/>
          </a:ln>
        </p:spPr>
        <p:txBody>
          <a:bodyPr/>
          <a:lstStyle/>
          <a:p>
            <a:endParaRPr lang="en-US"/>
          </a:p>
        </p:txBody>
      </p:sp>
      <p:grpSp>
        <p:nvGrpSpPr>
          <p:cNvPr id="3" name="Group 3"/>
          <p:cNvGrpSpPr/>
          <p:nvPr/>
        </p:nvGrpSpPr>
        <p:grpSpPr>
          <a:xfrm>
            <a:off x="5900375" y="4725096"/>
            <a:ext cx="166688" cy="166688"/>
            <a:chOff x="0" y="0"/>
            <a:chExt cx="6350000" cy="6350000"/>
          </a:xfrm>
        </p:grpSpPr>
        <p:sp>
          <p:nvSpPr>
            <p:cNvPr id="4" name="Freeform 4"/>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9976FF"/>
            </a:solidFill>
          </p:spPr>
          <p:txBody>
            <a:bodyPr/>
            <a:lstStyle/>
            <a:p>
              <a:endParaRPr lang="en-US"/>
            </a:p>
          </p:txBody>
        </p:sp>
      </p:grpSp>
      <p:grpSp>
        <p:nvGrpSpPr>
          <p:cNvPr id="5" name="Group 5"/>
          <p:cNvGrpSpPr/>
          <p:nvPr/>
        </p:nvGrpSpPr>
        <p:grpSpPr>
          <a:xfrm>
            <a:off x="9228164" y="4725096"/>
            <a:ext cx="166688" cy="166688"/>
            <a:chOff x="0" y="0"/>
            <a:chExt cx="6350000" cy="6350000"/>
          </a:xfrm>
        </p:grpSpPr>
        <p:sp>
          <p:nvSpPr>
            <p:cNvPr id="6" name="Freeform 6"/>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884FA"/>
            </a:solidFill>
          </p:spPr>
          <p:txBody>
            <a:bodyPr/>
            <a:lstStyle/>
            <a:p>
              <a:endParaRPr lang="en-US"/>
            </a:p>
          </p:txBody>
        </p:sp>
      </p:grpSp>
      <p:grpSp>
        <p:nvGrpSpPr>
          <p:cNvPr id="7" name="Group 7"/>
          <p:cNvGrpSpPr/>
          <p:nvPr/>
        </p:nvGrpSpPr>
        <p:grpSpPr>
          <a:xfrm>
            <a:off x="12555954" y="4725096"/>
            <a:ext cx="166688" cy="166688"/>
            <a:chOff x="0" y="0"/>
            <a:chExt cx="6350000" cy="6350000"/>
          </a:xfrm>
        </p:grpSpPr>
        <p:sp>
          <p:nvSpPr>
            <p:cNvPr id="8" name="Freeform 8"/>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9976FF"/>
            </a:solidFill>
          </p:spPr>
          <p:txBody>
            <a:bodyPr/>
            <a:lstStyle/>
            <a:p>
              <a:endParaRPr lang="en-US"/>
            </a:p>
          </p:txBody>
        </p:sp>
      </p:grpSp>
      <p:grpSp>
        <p:nvGrpSpPr>
          <p:cNvPr id="9" name="Group 9"/>
          <p:cNvGrpSpPr/>
          <p:nvPr/>
        </p:nvGrpSpPr>
        <p:grpSpPr>
          <a:xfrm>
            <a:off x="15883744" y="4725096"/>
            <a:ext cx="166688" cy="166688"/>
            <a:chOff x="0" y="0"/>
            <a:chExt cx="6350000" cy="6350000"/>
          </a:xfrm>
        </p:grpSpPr>
        <p:sp>
          <p:nvSpPr>
            <p:cNvPr id="10" name="Freeform 10"/>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884FA"/>
            </a:solidFill>
          </p:spPr>
          <p:txBody>
            <a:bodyPr/>
            <a:lstStyle/>
            <a:p>
              <a:endParaRPr lang="en-US"/>
            </a:p>
          </p:txBody>
        </p:sp>
      </p:grpSp>
      <p:sp>
        <p:nvSpPr>
          <p:cNvPr id="11" name="Freeform 11"/>
          <p:cNvSpPr/>
          <p:nvPr/>
        </p:nvSpPr>
        <p:spPr>
          <a:xfrm>
            <a:off x="-1064447" y="7853819"/>
            <a:ext cx="6755642" cy="4114800"/>
          </a:xfrm>
          <a:custGeom>
            <a:avLst/>
            <a:gdLst/>
            <a:ahLst/>
            <a:cxnLst/>
            <a:rect l="l" t="t" r="r" b="b"/>
            <a:pathLst>
              <a:path w="6755642" h="4114800">
                <a:moveTo>
                  <a:pt x="0" y="0"/>
                </a:moveTo>
                <a:lnTo>
                  <a:pt x="6755641" y="0"/>
                </a:lnTo>
                <a:lnTo>
                  <a:pt x="6755641"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2" name="Freeform 12"/>
          <p:cNvSpPr/>
          <p:nvPr/>
        </p:nvSpPr>
        <p:spPr>
          <a:xfrm>
            <a:off x="5569018" y="3208922"/>
            <a:ext cx="829401" cy="1278461"/>
          </a:xfrm>
          <a:custGeom>
            <a:avLst/>
            <a:gdLst/>
            <a:ahLst/>
            <a:cxnLst/>
            <a:rect l="l" t="t" r="r" b="b"/>
            <a:pathLst>
              <a:path w="829401" h="1278461">
                <a:moveTo>
                  <a:pt x="0" y="0"/>
                </a:moveTo>
                <a:lnTo>
                  <a:pt x="829401" y="0"/>
                </a:lnTo>
                <a:lnTo>
                  <a:pt x="829401" y="1278461"/>
                </a:lnTo>
                <a:lnTo>
                  <a:pt x="0" y="127846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3" name="Freeform 13"/>
          <p:cNvSpPr/>
          <p:nvPr/>
        </p:nvSpPr>
        <p:spPr>
          <a:xfrm>
            <a:off x="8805935" y="3208922"/>
            <a:ext cx="1011146" cy="1278461"/>
          </a:xfrm>
          <a:custGeom>
            <a:avLst/>
            <a:gdLst/>
            <a:ahLst/>
            <a:cxnLst/>
            <a:rect l="l" t="t" r="r" b="b"/>
            <a:pathLst>
              <a:path w="1011146" h="1278461">
                <a:moveTo>
                  <a:pt x="0" y="0"/>
                </a:moveTo>
                <a:lnTo>
                  <a:pt x="1011146" y="0"/>
                </a:lnTo>
                <a:lnTo>
                  <a:pt x="1011146" y="1278461"/>
                </a:lnTo>
                <a:lnTo>
                  <a:pt x="0" y="127846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4" name="Freeform 14"/>
          <p:cNvSpPr/>
          <p:nvPr/>
        </p:nvSpPr>
        <p:spPr>
          <a:xfrm>
            <a:off x="12000068" y="3208922"/>
            <a:ext cx="1278461" cy="1278461"/>
          </a:xfrm>
          <a:custGeom>
            <a:avLst/>
            <a:gdLst/>
            <a:ahLst/>
            <a:cxnLst/>
            <a:rect l="l" t="t" r="r" b="b"/>
            <a:pathLst>
              <a:path w="1278461" h="1278461">
                <a:moveTo>
                  <a:pt x="0" y="0"/>
                </a:moveTo>
                <a:lnTo>
                  <a:pt x="1278461" y="0"/>
                </a:lnTo>
                <a:lnTo>
                  <a:pt x="1278461" y="1278461"/>
                </a:lnTo>
                <a:lnTo>
                  <a:pt x="0" y="127846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5" name="Freeform 15"/>
          <p:cNvSpPr/>
          <p:nvPr/>
        </p:nvSpPr>
        <p:spPr>
          <a:xfrm>
            <a:off x="15302045" y="3208922"/>
            <a:ext cx="1163399" cy="1278461"/>
          </a:xfrm>
          <a:custGeom>
            <a:avLst/>
            <a:gdLst/>
            <a:ahLst/>
            <a:cxnLst/>
            <a:rect l="l" t="t" r="r" b="b"/>
            <a:pathLst>
              <a:path w="1163399" h="1278461">
                <a:moveTo>
                  <a:pt x="0" y="0"/>
                </a:moveTo>
                <a:lnTo>
                  <a:pt x="1163399" y="0"/>
                </a:lnTo>
                <a:lnTo>
                  <a:pt x="1163399" y="1278461"/>
                </a:lnTo>
                <a:lnTo>
                  <a:pt x="0" y="1278461"/>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6" name="TextBox 16"/>
          <p:cNvSpPr txBox="1"/>
          <p:nvPr/>
        </p:nvSpPr>
        <p:spPr>
          <a:xfrm>
            <a:off x="1345027" y="1513128"/>
            <a:ext cx="15597945" cy="933589"/>
          </a:xfrm>
          <a:prstGeom prst="rect">
            <a:avLst/>
          </a:prstGeom>
        </p:spPr>
        <p:txBody>
          <a:bodyPr lIns="0" tIns="0" rIns="0" bIns="0" rtlCol="0" anchor="t">
            <a:spAutoFit/>
          </a:bodyPr>
          <a:lstStyle/>
          <a:p>
            <a:pPr algn="ctr">
              <a:lnSpc>
                <a:spcPts val="7680"/>
              </a:lnSpc>
            </a:pPr>
            <a:r>
              <a:rPr lang="en-US" sz="6400" dirty="0">
                <a:solidFill>
                  <a:srgbClr val="9976FF"/>
                </a:solidFill>
                <a:latin typeface="Inter Bold"/>
              </a:rPr>
              <a:t>Key</a:t>
            </a:r>
            <a:r>
              <a:rPr lang="en-US" sz="6400" dirty="0">
                <a:solidFill>
                  <a:srgbClr val="000000"/>
                </a:solidFill>
                <a:latin typeface="Inter Bold"/>
              </a:rPr>
              <a:t> </a:t>
            </a:r>
            <a:r>
              <a:rPr lang="en-US" sz="6400" dirty="0">
                <a:latin typeface="Inter Bold"/>
              </a:rPr>
              <a:t>Objectives</a:t>
            </a:r>
          </a:p>
        </p:txBody>
      </p:sp>
      <p:grpSp>
        <p:nvGrpSpPr>
          <p:cNvPr id="17" name="Group 17"/>
          <p:cNvGrpSpPr/>
          <p:nvPr/>
        </p:nvGrpSpPr>
        <p:grpSpPr>
          <a:xfrm>
            <a:off x="4754014" y="5202103"/>
            <a:ext cx="2459408" cy="2941807"/>
            <a:chOff x="0" y="0"/>
            <a:chExt cx="3279211" cy="3922409"/>
          </a:xfrm>
        </p:grpSpPr>
        <p:sp>
          <p:nvSpPr>
            <p:cNvPr id="18" name="TextBox 18"/>
            <p:cNvSpPr txBox="1"/>
            <p:nvPr/>
          </p:nvSpPr>
          <p:spPr>
            <a:xfrm>
              <a:off x="0" y="-38100"/>
              <a:ext cx="3279211" cy="1169247"/>
            </a:xfrm>
            <a:prstGeom prst="rect">
              <a:avLst/>
            </a:prstGeom>
          </p:spPr>
          <p:txBody>
            <a:bodyPr lIns="0" tIns="0" rIns="0" bIns="0" rtlCol="0" anchor="t">
              <a:spAutoFit/>
            </a:bodyPr>
            <a:lstStyle/>
            <a:p>
              <a:pPr algn="ctr">
                <a:lnSpc>
                  <a:spcPts val="3640"/>
                </a:lnSpc>
              </a:pPr>
              <a:r>
                <a:rPr lang="en-US" sz="2600">
                  <a:solidFill>
                    <a:srgbClr val="000000"/>
                  </a:solidFill>
                  <a:latin typeface="Open Sauce"/>
                </a:rPr>
                <a:t>Precise Tracking</a:t>
              </a:r>
            </a:p>
          </p:txBody>
        </p:sp>
        <p:sp>
          <p:nvSpPr>
            <p:cNvPr id="19" name="TextBox 19"/>
            <p:cNvSpPr txBox="1"/>
            <p:nvPr/>
          </p:nvSpPr>
          <p:spPr>
            <a:xfrm>
              <a:off x="0" y="1469404"/>
              <a:ext cx="3279211" cy="2453005"/>
            </a:xfrm>
            <a:prstGeom prst="rect">
              <a:avLst/>
            </a:prstGeom>
          </p:spPr>
          <p:txBody>
            <a:bodyPr lIns="0" tIns="0" rIns="0" bIns="0" rtlCol="0" anchor="t">
              <a:spAutoFit/>
            </a:bodyPr>
            <a:lstStyle/>
            <a:p>
              <a:pPr algn="ctr">
                <a:lnSpc>
                  <a:spcPts val="2940"/>
                </a:lnSpc>
              </a:pPr>
              <a:r>
                <a:rPr lang="en-US" sz="2100">
                  <a:solidFill>
                    <a:srgbClr val="000000"/>
                  </a:solidFill>
                  <a:latin typeface="Open Sauce Light"/>
                </a:rPr>
                <a:t>Implement VIO and SLAM for accurate tracking and mapping of surroundings.</a:t>
              </a:r>
            </a:p>
          </p:txBody>
        </p:sp>
      </p:grpSp>
      <p:grpSp>
        <p:nvGrpSpPr>
          <p:cNvPr id="20" name="Group 20"/>
          <p:cNvGrpSpPr/>
          <p:nvPr/>
        </p:nvGrpSpPr>
        <p:grpSpPr>
          <a:xfrm>
            <a:off x="8102640" y="5202103"/>
            <a:ext cx="2459408" cy="2941807"/>
            <a:chOff x="0" y="0"/>
            <a:chExt cx="3279211" cy="3922409"/>
          </a:xfrm>
        </p:grpSpPr>
        <p:sp>
          <p:nvSpPr>
            <p:cNvPr id="21" name="TextBox 21"/>
            <p:cNvSpPr txBox="1"/>
            <p:nvPr/>
          </p:nvSpPr>
          <p:spPr>
            <a:xfrm>
              <a:off x="0" y="-38100"/>
              <a:ext cx="3279211" cy="1169247"/>
            </a:xfrm>
            <a:prstGeom prst="rect">
              <a:avLst/>
            </a:prstGeom>
          </p:spPr>
          <p:txBody>
            <a:bodyPr lIns="0" tIns="0" rIns="0" bIns="0" rtlCol="0" anchor="t">
              <a:spAutoFit/>
            </a:bodyPr>
            <a:lstStyle/>
            <a:p>
              <a:pPr algn="ctr">
                <a:lnSpc>
                  <a:spcPts val="3640"/>
                </a:lnSpc>
              </a:pPr>
              <a:r>
                <a:rPr lang="en-US" sz="2600">
                  <a:solidFill>
                    <a:srgbClr val="000000"/>
                  </a:solidFill>
                  <a:latin typeface="Open Sauce"/>
                </a:rPr>
                <a:t>Seamless Integration</a:t>
              </a:r>
            </a:p>
          </p:txBody>
        </p:sp>
        <p:sp>
          <p:nvSpPr>
            <p:cNvPr id="22" name="TextBox 22"/>
            <p:cNvSpPr txBox="1"/>
            <p:nvPr/>
          </p:nvSpPr>
          <p:spPr>
            <a:xfrm>
              <a:off x="0" y="1469404"/>
              <a:ext cx="3279211" cy="2453005"/>
            </a:xfrm>
            <a:prstGeom prst="rect">
              <a:avLst/>
            </a:prstGeom>
          </p:spPr>
          <p:txBody>
            <a:bodyPr lIns="0" tIns="0" rIns="0" bIns="0" rtlCol="0" anchor="t">
              <a:spAutoFit/>
            </a:bodyPr>
            <a:lstStyle/>
            <a:p>
              <a:pPr algn="ctr">
                <a:lnSpc>
                  <a:spcPts val="2940"/>
                </a:lnSpc>
              </a:pPr>
              <a:r>
                <a:rPr lang="en-US" sz="2100">
                  <a:solidFill>
                    <a:srgbClr val="000000"/>
                  </a:solidFill>
                  <a:latin typeface="Open Sauce Light"/>
                </a:rPr>
                <a:t>Integrate AR functionality seamlessly into the ecommerce platform frontend.</a:t>
              </a:r>
            </a:p>
          </p:txBody>
        </p:sp>
      </p:grpSp>
      <p:grpSp>
        <p:nvGrpSpPr>
          <p:cNvPr id="23" name="Group 23"/>
          <p:cNvGrpSpPr/>
          <p:nvPr/>
        </p:nvGrpSpPr>
        <p:grpSpPr>
          <a:xfrm>
            <a:off x="11451266" y="5202103"/>
            <a:ext cx="2459408" cy="2941807"/>
            <a:chOff x="0" y="0"/>
            <a:chExt cx="3279211" cy="3922409"/>
          </a:xfrm>
        </p:grpSpPr>
        <p:sp>
          <p:nvSpPr>
            <p:cNvPr id="24" name="TextBox 24"/>
            <p:cNvSpPr txBox="1"/>
            <p:nvPr/>
          </p:nvSpPr>
          <p:spPr>
            <a:xfrm>
              <a:off x="0" y="-38100"/>
              <a:ext cx="3279211" cy="1169247"/>
            </a:xfrm>
            <a:prstGeom prst="rect">
              <a:avLst/>
            </a:prstGeom>
          </p:spPr>
          <p:txBody>
            <a:bodyPr lIns="0" tIns="0" rIns="0" bIns="0" rtlCol="0" anchor="t">
              <a:spAutoFit/>
            </a:bodyPr>
            <a:lstStyle/>
            <a:p>
              <a:pPr algn="ctr">
                <a:lnSpc>
                  <a:spcPts val="3640"/>
                </a:lnSpc>
              </a:pPr>
              <a:r>
                <a:rPr lang="en-US" sz="2600">
                  <a:solidFill>
                    <a:srgbClr val="000000"/>
                  </a:solidFill>
                  <a:latin typeface="Open Sauce"/>
                </a:rPr>
                <a:t>Optimized Rendering</a:t>
              </a:r>
            </a:p>
          </p:txBody>
        </p:sp>
        <p:sp>
          <p:nvSpPr>
            <p:cNvPr id="25" name="TextBox 25"/>
            <p:cNvSpPr txBox="1"/>
            <p:nvPr/>
          </p:nvSpPr>
          <p:spPr>
            <a:xfrm>
              <a:off x="0" y="1469404"/>
              <a:ext cx="3279211" cy="2453005"/>
            </a:xfrm>
            <a:prstGeom prst="rect">
              <a:avLst/>
            </a:prstGeom>
          </p:spPr>
          <p:txBody>
            <a:bodyPr lIns="0" tIns="0" rIns="0" bIns="0" rtlCol="0" anchor="t">
              <a:spAutoFit/>
            </a:bodyPr>
            <a:lstStyle/>
            <a:p>
              <a:pPr algn="ctr">
                <a:lnSpc>
                  <a:spcPts val="2940"/>
                </a:lnSpc>
              </a:pPr>
              <a:r>
                <a:rPr lang="en-US" sz="2100">
                  <a:solidFill>
                    <a:srgbClr val="000000"/>
                  </a:solidFill>
                  <a:latin typeface="Open Sauce Light"/>
                </a:rPr>
                <a:t>Utilize Three.js and WebXR for efficient 3D model rendering and AR experiences.</a:t>
              </a:r>
            </a:p>
          </p:txBody>
        </p:sp>
      </p:grpSp>
      <p:grpSp>
        <p:nvGrpSpPr>
          <p:cNvPr id="26" name="Group 26"/>
          <p:cNvGrpSpPr/>
          <p:nvPr/>
        </p:nvGrpSpPr>
        <p:grpSpPr>
          <a:xfrm>
            <a:off x="14799892" y="5202103"/>
            <a:ext cx="2459408" cy="2941807"/>
            <a:chOff x="0" y="0"/>
            <a:chExt cx="3279211" cy="3922409"/>
          </a:xfrm>
        </p:grpSpPr>
        <p:sp>
          <p:nvSpPr>
            <p:cNvPr id="27" name="TextBox 27"/>
            <p:cNvSpPr txBox="1"/>
            <p:nvPr/>
          </p:nvSpPr>
          <p:spPr>
            <a:xfrm>
              <a:off x="0" y="-38100"/>
              <a:ext cx="3279211" cy="1169247"/>
            </a:xfrm>
            <a:prstGeom prst="rect">
              <a:avLst/>
            </a:prstGeom>
          </p:spPr>
          <p:txBody>
            <a:bodyPr lIns="0" tIns="0" rIns="0" bIns="0" rtlCol="0" anchor="t">
              <a:spAutoFit/>
            </a:bodyPr>
            <a:lstStyle/>
            <a:p>
              <a:pPr algn="ctr">
                <a:lnSpc>
                  <a:spcPts val="3640"/>
                </a:lnSpc>
              </a:pPr>
              <a:r>
                <a:rPr lang="en-US" sz="2600">
                  <a:solidFill>
                    <a:srgbClr val="000000"/>
                  </a:solidFill>
                  <a:latin typeface="Open Sauce"/>
                </a:rPr>
                <a:t>High Performance</a:t>
              </a:r>
            </a:p>
          </p:txBody>
        </p:sp>
        <p:sp>
          <p:nvSpPr>
            <p:cNvPr id="28" name="TextBox 28"/>
            <p:cNvSpPr txBox="1"/>
            <p:nvPr/>
          </p:nvSpPr>
          <p:spPr>
            <a:xfrm>
              <a:off x="0" y="1469404"/>
              <a:ext cx="3279211" cy="2453005"/>
            </a:xfrm>
            <a:prstGeom prst="rect">
              <a:avLst/>
            </a:prstGeom>
          </p:spPr>
          <p:txBody>
            <a:bodyPr lIns="0" tIns="0" rIns="0" bIns="0" rtlCol="0" anchor="t">
              <a:spAutoFit/>
            </a:bodyPr>
            <a:lstStyle/>
            <a:p>
              <a:pPr algn="ctr">
                <a:lnSpc>
                  <a:spcPts val="2940"/>
                </a:lnSpc>
              </a:pPr>
              <a:r>
                <a:rPr lang="en-US" sz="2100">
                  <a:solidFill>
                    <a:srgbClr val="000000"/>
                  </a:solidFill>
                  <a:latin typeface="Open Sauce Light"/>
                </a:rPr>
                <a:t>Ensure scalability and optimal performance for smooth AR-powered shopping.</a:t>
              </a:r>
            </a:p>
          </p:txBody>
        </p:sp>
      </p:grpSp>
      <p:sp>
        <p:nvSpPr>
          <p:cNvPr id="29" name="TextBox 20">
            <a:extLst>
              <a:ext uri="{FF2B5EF4-FFF2-40B4-BE49-F238E27FC236}">
                <a16:creationId xmlns:a16="http://schemas.microsoft.com/office/drawing/2014/main" id="{3B3DD361-35D9-34B4-3C2D-66A346640D7D}"/>
              </a:ext>
            </a:extLst>
          </p:cNvPr>
          <p:cNvSpPr txBox="1"/>
          <p:nvPr/>
        </p:nvSpPr>
        <p:spPr>
          <a:xfrm>
            <a:off x="17259300" y="9911219"/>
            <a:ext cx="995787" cy="311688"/>
          </a:xfrm>
          <a:prstGeom prst="rect">
            <a:avLst/>
          </a:prstGeom>
        </p:spPr>
        <p:txBody>
          <a:bodyPr wrap="square" lIns="0" tIns="0" rIns="0" bIns="0" rtlCol="0" anchor="t">
            <a:spAutoFit/>
          </a:bodyPr>
          <a:lstStyle/>
          <a:p>
            <a:pPr algn="r">
              <a:lnSpc>
                <a:spcPts val="2606"/>
              </a:lnSpc>
              <a:spcBef>
                <a:spcPct val="0"/>
              </a:spcBef>
            </a:pPr>
            <a:r>
              <a:rPr lang="en-US" sz="1862" dirty="0">
                <a:latin typeface="Open Sans"/>
              </a:rPr>
              <a:t>Page 05</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338127" y="1475956"/>
            <a:ext cx="6953997" cy="2066925"/>
          </a:xfrm>
          <a:prstGeom prst="rect">
            <a:avLst/>
          </a:prstGeom>
        </p:spPr>
        <p:txBody>
          <a:bodyPr lIns="0" tIns="0" rIns="0" bIns="0" rtlCol="0" anchor="t">
            <a:spAutoFit/>
          </a:bodyPr>
          <a:lstStyle/>
          <a:p>
            <a:pPr algn="ctr">
              <a:lnSpc>
                <a:spcPts val="8159"/>
              </a:lnSpc>
            </a:pPr>
            <a:r>
              <a:rPr lang="en-US" sz="6799">
                <a:solidFill>
                  <a:srgbClr val="F884FA"/>
                </a:solidFill>
                <a:latin typeface="Inter Bold"/>
              </a:rPr>
              <a:t>Hardware </a:t>
            </a:r>
            <a:r>
              <a:rPr lang="en-US" sz="6799">
                <a:solidFill>
                  <a:srgbClr val="000000"/>
                </a:solidFill>
                <a:latin typeface="Inter Bold"/>
              </a:rPr>
              <a:t>Requirements</a:t>
            </a:r>
          </a:p>
        </p:txBody>
      </p:sp>
      <p:sp>
        <p:nvSpPr>
          <p:cNvPr id="3" name="TextBox 3"/>
          <p:cNvSpPr txBox="1"/>
          <p:nvPr/>
        </p:nvSpPr>
        <p:spPr>
          <a:xfrm>
            <a:off x="10134074" y="1475956"/>
            <a:ext cx="6953997" cy="2066925"/>
          </a:xfrm>
          <a:prstGeom prst="rect">
            <a:avLst/>
          </a:prstGeom>
        </p:spPr>
        <p:txBody>
          <a:bodyPr lIns="0" tIns="0" rIns="0" bIns="0" rtlCol="0" anchor="t">
            <a:spAutoFit/>
          </a:bodyPr>
          <a:lstStyle/>
          <a:p>
            <a:pPr algn="ctr">
              <a:lnSpc>
                <a:spcPts val="8159"/>
              </a:lnSpc>
            </a:pPr>
            <a:r>
              <a:rPr lang="en-US" sz="6799">
                <a:solidFill>
                  <a:srgbClr val="9976FF"/>
                </a:solidFill>
                <a:latin typeface="Inter Bold"/>
              </a:rPr>
              <a:t>Software </a:t>
            </a:r>
            <a:r>
              <a:rPr lang="en-US" sz="6799">
                <a:solidFill>
                  <a:srgbClr val="000000"/>
                </a:solidFill>
                <a:latin typeface="Inter Bold"/>
              </a:rPr>
              <a:t>Requirements</a:t>
            </a:r>
          </a:p>
        </p:txBody>
      </p:sp>
      <p:grpSp>
        <p:nvGrpSpPr>
          <p:cNvPr id="4" name="Group 4"/>
          <p:cNvGrpSpPr/>
          <p:nvPr/>
        </p:nvGrpSpPr>
        <p:grpSpPr>
          <a:xfrm>
            <a:off x="403889" y="4816543"/>
            <a:ext cx="8436336" cy="1084979"/>
            <a:chOff x="0" y="0"/>
            <a:chExt cx="5762912" cy="741156"/>
          </a:xfrm>
        </p:grpSpPr>
        <p:sp>
          <p:nvSpPr>
            <p:cNvPr id="5" name="Freeform 5"/>
            <p:cNvSpPr/>
            <p:nvPr/>
          </p:nvSpPr>
          <p:spPr>
            <a:xfrm>
              <a:off x="0" y="0"/>
              <a:ext cx="5762912" cy="741156"/>
            </a:xfrm>
            <a:custGeom>
              <a:avLst/>
              <a:gdLst/>
              <a:ahLst/>
              <a:cxnLst/>
              <a:rect l="l" t="t" r="r" b="b"/>
              <a:pathLst>
                <a:path w="5762912" h="741156">
                  <a:moveTo>
                    <a:pt x="5638452" y="741156"/>
                  </a:moveTo>
                  <a:lnTo>
                    <a:pt x="124460" y="741156"/>
                  </a:lnTo>
                  <a:cubicBezTo>
                    <a:pt x="55880" y="741156"/>
                    <a:pt x="0" y="685276"/>
                    <a:pt x="0" y="616696"/>
                  </a:cubicBezTo>
                  <a:lnTo>
                    <a:pt x="0" y="124460"/>
                  </a:lnTo>
                  <a:cubicBezTo>
                    <a:pt x="0" y="55880"/>
                    <a:pt x="55880" y="0"/>
                    <a:pt x="124460" y="0"/>
                  </a:cubicBezTo>
                  <a:lnTo>
                    <a:pt x="5638452" y="0"/>
                  </a:lnTo>
                  <a:cubicBezTo>
                    <a:pt x="5707032" y="0"/>
                    <a:pt x="5762912" y="55880"/>
                    <a:pt x="5762912" y="124460"/>
                  </a:cubicBezTo>
                  <a:lnTo>
                    <a:pt x="5762912" y="616696"/>
                  </a:lnTo>
                  <a:cubicBezTo>
                    <a:pt x="5762912" y="685276"/>
                    <a:pt x="5707032" y="741156"/>
                    <a:pt x="5638452" y="741156"/>
                  </a:cubicBezTo>
                  <a:close/>
                </a:path>
              </a:pathLst>
            </a:custGeom>
            <a:solidFill>
              <a:srgbClr val="F1F1F1">
                <a:alpha val="63922"/>
              </a:srgbClr>
            </a:solidFill>
          </p:spPr>
          <p:txBody>
            <a:bodyPr/>
            <a:lstStyle/>
            <a:p>
              <a:endParaRPr lang="en-US"/>
            </a:p>
          </p:txBody>
        </p:sp>
      </p:grpSp>
      <p:grpSp>
        <p:nvGrpSpPr>
          <p:cNvPr id="6" name="Group 6"/>
          <p:cNvGrpSpPr/>
          <p:nvPr/>
        </p:nvGrpSpPr>
        <p:grpSpPr>
          <a:xfrm>
            <a:off x="403889" y="8715810"/>
            <a:ext cx="8436336" cy="1084979"/>
            <a:chOff x="0" y="0"/>
            <a:chExt cx="5762912" cy="741156"/>
          </a:xfrm>
        </p:grpSpPr>
        <p:sp>
          <p:nvSpPr>
            <p:cNvPr id="7" name="Freeform 7"/>
            <p:cNvSpPr/>
            <p:nvPr/>
          </p:nvSpPr>
          <p:spPr>
            <a:xfrm>
              <a:off x="0" y="0"/>
              <a:ext cx="5762912" cy="741156"/>
            </a:xfrm>
            <a:custGeom>
              <a:avLst/>
              <a:gdLst/>
              <a:ahLst/>
              <a:cxnLst/>
              <a:rect l="l" t="t" r="r" b="b"/>
              <a:pathLst>
                <a:path w="5762912" h="741156">
                  <a:moveTo>
                    <a:pt x="5638452" y="741156"/>
                  </a:moveTo>
                  <a:lnTo>
                    <a:pt x="124460" y="741156"/>
                  </a:lnTo>
                  <a:cubicBezTo>
                    <a:pt x="55880" y="741156"/>
                    <a:pt x="0" y="685276"/>
                    <a:pt x="0" y="616696"/>
                  </a:cubicBezTo>
                  <a:lnTo>
                    <a:pt x="0" y="124460"/>
                  </a:lnTo>
                  <a:cubicBezTo>
                    <a:pt x="0" y="55880"/>
                    <a:pt x="55880" y="0"/>
                    <a:pt x="124460" y="0"/>
                  </a:cubicBezTo>
                  <a:lnTo>
                    <a:pt x="5638452" y="0"/>
                  </a:lnTo>
                  <a:cubicBezTo>
                    <a:pt x="5707032" y="0"/>
                    <a:pt x="5762912" y="55880"/>
                    <a:pt x="5762912" y="124460"/>
                  </a:cubicBezTo>
                  <a:lnTo>
                    <a:pt x="5762912" y="616696"/>
                  </a:lnTo>
                  <a:cubicBezTo>
                    <a:pt x="5762912" y="685276"/>
                    <a:pt x="5707032" y="741156"/>
                    <a:pt x="5638452" y="741156"/>
                  </a:cubicBezTo>
                  <a:close/>
                </a:path>
              </a:pathLst>
            </a:custGeom>
            <a:solidFill>
              <a:srgbClr val="F1F1F1">
                <a:alpha val="63922"/>
              </a:srgbClr>
            </a:solidFill>
          </p:spPr>
          <p:txBody>
            <a:bodyPr/>
            <a:lstStyle/>
            <a:p>
              <a:endParaRPr lang="en-US"/>
            </a:p>
          </p:txBody>
        </p:sp>
      </p:grpSp>
      <p:grpSp>
        <p:nvGrpSpPr>
          <p:cNvPr id="8" name="Group 8"/>
          <p:cNvGrpSpPr/>
          <p:nvPr/>
        </p:nvGrpSpPr>
        <p:grpSpPr>
          <a:xfrm>
            <a:off x="403889" y="6083606"/>
            <a:ext cx="8436336" cy="1084979"/>
            <a:chOff x="0" y="0"/>
            <a:chExt cx="5762912" cy="741156"/>
          </a:xfrm>
        </p:grpSpPr>
        <p:sp>
          <p:nvSpPr>
            <p:cNvPr id="9" name="Freeform 9"/>
            <p:cNvSpPr/>
            <p:nvPr/>
          </p:nvSpPr>
          <p:spPr>
            <a:xfrm>
              <a:off x="0" y="0"/>
              <a:ext cx="5762912" cy="741156"/>
            </a:xfrm>
            <a:custGeom>
              <a:avLst/>
              <a:gdLst/>
              <a:ahLst/>
              <a:cxnLst/>
              <a:rect l="l" t="t" r="r" b="b"/>
              <a:pathLst>
                <a:path w="5762912" h="741156">
                  <a:moveTo>
                    <a:pt x="5638452" y="741156"/>
                  </a:moveTo>
                  <a:lnTo>
                    <a:pt x="124460" y="741156"/>
                  </a:lnTo>
                  <a:cubicBezTo>
                    <a:pt x="55880" y="741156"/>
                    <a:pt x="0" y="685276"/>
                    <a:pt x="0" y="616696"/>
                  </a:cubicBezTo>
                  <a:lnTo>
                    <a:pt x="0" y="124460"/>
                  </a:lnTo>
                  <a:cubicBezTo>
                    <a:pt x="0" y="55880"/>
                    <a:pt x="55880" y="0"/>
                    <a:pt x="124460" y="0"/>
                  </a:cubicBezTo>
                  <a:lnTo>
                    <a:pt x="5638452" y="0"/>
                  </a:lnTo>
                  <a:cubicBezTo>
                    <a:pt x="5707032" y="0"/>
                    <a:pt x="5762912" y="55880"/>
                    <a:pt x="5762912" y="124460"/>
                  </a:cubicBezTo>
                  <a:lnTo>
                    <a:pt x="5762912" y="616696"/>
                  </a:lnTo>
                  <a:cubicBezTo>
                    <a:pt x="5762912" y="685276"/>
                    <a:pt x="5707032" y="741156"/>
                    <a:pt x="5638452" y="741156"/>
                  </a:cubicBezTo>
                  <a:close/>
                </a:path>
              </a:pathLst>
            </a:custGeom>
            <a:solidFill>
              <a:srgbClr val="F1F1F1">
                <a:alpha val="63922"/>
              </a:srgbClr>
            </a:solidFill>
          </p:spPr>
          <p:txBody>
            <a:bodyPr/>
            <a:lstStyle/>
            <a:p>
              <a:endParaRPr lang="en-US"/>
            </a:p>
          </p:txBody>
        </p:sp>
      </p:grpSp>
      <p:grpSp>
        <p:nvGrpSpPr>
          <p:cNvPr id="10" name="Group 10"/>
          <p:cNvGrpSpPr/>
          <p:nvPr/>
        </p:nvGrpSpPr>
        <p:grpSpPr>
          <a:xfrm>
            <a:off x="403889" y="7350669"/>
            <a:ext cx="8436336" cy="1084979"/>
            <a:chOff x="0" y="0"/>
            <a:chExt cx="5762912" cy="741156"/>
          </a:xfrm>
        </p:grpSpPr>
        <p:sp>
          <p:nvSpPr>
            <p:cNvPr id="11" name="Freeform 11"/>
            <p:cNvSpPr/>
            <p:nvPr/>
          </p:nvSpPr>
          <p:spPr>
            <a:xfrm>
              <a:off x="0" y="0"/>
              <a:ext cx="5762912" cy="741156"/>
            </a:xfrm>
            <a:custGeom>
              <a:avLst/>
              <a:gdLst/>
              <a:ahLst/>
              <a:cxnLst/>
              <a:rect l="l" t="t" r="r" b="b"/>
              <a:pathLst>
                <a:path w="5762912" h="741156">
                  <a:moveTo>
                    <a:pt x="5638452" y="741156"/>
                  </a:moveTo>
                  <a:lnTo>
                    <a:pt x="124460" y="741156"/>
                  </a:lnTo>
                  <a:cubicBezTo>
                    <a:pt x="55880" y="741156"/>
                    <a:pt x="0" y="685276"/>
                    <a:pt x="0" y="616696"/>
                  </a:cubicBezTo>
                  <a:lnTo>
                    <a:pt x="0" y="124460"/>
                  </a:lnTo>
                  <a:cubicBezTo>
                    <a:pt x="0" y="55880"/>
                    <a:pt x="55880" y="0"/>
                    <a:pt x="124460" y="0"/>
                  </a:cubicBezTo>
                  <a:lnTo>
                    <a:pt x="5638452" y="0"/>
                  </a:lnTo>
                  <a:cubicBezTo>
                    <a:pt x="5707032" y="0"/>
                    <a:pt x="5762912" y="55880"/>
                    <a:pt x="5762912" y="124460"/>
                  </a:cubicBezTo>
                  <a:lnTo>
                    <a:pt x="5762912" y="616696"/>
                  </a:lnTo>
                  <a:cubicBezTo>
                    <a:pt x="5762912" y="685276"/>
                    <a:pt x="5707032" y="741156"/>
                    <a:pt x="5638452" y="741156"/>
                  </a:cubicBezTo>
                  <a:close/>
                </a:path>
              </a:pathLst>
            </a:custGeom>
            <a:solidFill>
              <a:srgbClr val="F1F1F1">
                <a:alpha val="63922"/>
              </a:srgbClr>
            </a:solidFill>
          </p:spPr>
          <p:txBody>
            <a:bodyPr/>
            <a:lstStyle/>
            <a:p>
              <a:endParaRPr lang="en-US"/>
            </a:p>
          </p:txBody>
        </p:sp>
      </p:grpSp>
      <p:graphicFrame>
        <p:nvGraphicFramePr>
          <p:cNvPr id="12" name="Table 12"/>
          <p:cNvGraphicFramePr>
            <a:graphicFrameLocks noGrp="1"/>
          </p:cNvGraphicFramePr>
          <p:nvPr>
            <p:extLst>
              <p:ext uri="{D42A27DB-BD31-4B8C-83A1-F6EECF244321}">
                <p14:modId xmlns:p14="http://schemas.microsoft.com/office/powerpoint/2010/main" val="3837576203"/>
              </p:ext>
            </p:extLst>
          </p:nvPr>
        </p:nvGraphicFramePr>
        <p:xfrm>
          <a:off x="403889" y="4813079"/>
          <a:ext cx="8436336" cy="5146305"/>
        </p:xfrm>
        <a:graphic>
          <a:graphicData uri="http://schemas.openxmlformats.org/drawingml/2006/table">
            <a:tbl>
              <a:tblPr/>
              <a:tblGrid>
                <a:gridCol w="8436336">
                  <a:extLst>
                    <a:ext uri="{9D8B030D-6E8A-4147-A177-3AD203B41FA5}">
                      <a16:colId xmlns:a16="http://schemas.microsoft.com/office/drawing/2014/main" val="20000"/>
                    </a:ext>
                  </a:extLst>
                </a:gridCol>
              </a:tblGrid>
              <a:tr h="1222550">
                <a:tc>
                  <a:txBody>
                    <a:bodyPr/>
                    <a:lstStyle/>
                    <a:p>
                      <a:pPr algn="ctr">
                        <a:lnSpc>
                          <a:spcPts val="3359"/>
                        </a:lnSpc>
                        <a:defRPr/>
                      </a:pPr>
                      <a:r>
                        <a:rPr lang="en-US" sz="2400">
                          <a:solidFill>
                            <a:srgbClr val="000000"/>
                          </a:solidFill>
                          <a:latin typeface="Inter"/>
                        </a:rPr>
                        <a:t>Devices with LiDAR sensors for precise spatial mapping</a:t>
                      </a:r>
                      <a:endParaRPr lang="en-US" sz="1100"/>
                    </a:p>
                  </a:txBody>
                  <a:tcPr marL="190500" marR="190500" marT="190500" marB="190500"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0"/>
                  </a:ext>
                </a:extLst>
              </a:tr>
              <a:tr h="1222550">
                <a:tc>
                  <a:txBody>
                    <a:bodyPr/>
                    <a:lstStyle/>
                    <a:p>
                      <a:pPr algn="ctr">
                        <a:lnSpc>
                          <a:spcPts val="3359"/>
                        </a:lnSpc>
                        <a:defRPr/>
                      </a:pPr>
                      <a:endParaRPr lang="en-US" sz="1100"/>
                    </a:p>
                  </a:txBody>
                  <a:tcPr marL="190500" marR="190500" marT="190500" marB="190500"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1"/>
                  </a:ext>
                </a:extLst>
              </a:tr>
              <a:tr h="1222550">
                <a:tc>
                  <a:txBody>
                    <a:bodyPr/>
                    <a:lstStyle/>
                    <a:p>
                      <a:pPr algn="ctr">
                        <a:lnSpc>
                          <a:spcPts val="3359"/>
                        </a:lnSpc>
                        <a:defRPr/>
                      </a:pPr>
                      <a:r>
                        <a:rPr lang="en-US" sz="2400">
                          <a:solidFill>
                            <a:srgbClr val="000000"/>
                          </a:solidFill>
                          <a:latin typeface="Inter"/>
                        </a:rPr>
                        <a:t>Cameras with depth sensing capabilities</a:t>
                      </a:r>
                      <a:endParaRPr lang="en-US" sz="1100"/>
                    </a:p>
                  </a:txBody>
                  <a:tcPr marL="190500" marR="190500" marT="190500" marB="190500"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2"/>
                  </a:ext>
                </a:extLst>
              </a:tr>
              <a:tr h="1478655">
                <a:tc>
                  <a:txBody>
                    <a:bodyPr/>
                    <a:lstStyle/>
                    <a:p>
                      <a:pPr algn="ctr">
                        <a:lnSpc>
                          <a:spcPts val="3359"/>
                        </a:lnSpc>
                        <a:defRPr/>
                      </a:pPr>
                      <a:r>
                        <a:rPr lang="en-US" sz="2400">
                          <a:solidFill>
                            <a:srgbClr val="000000"/>
                          </a:solidFill>
                          <a:latin typeface="Inter"/>
                        </a:rPr>
                        <a:t>Compatible with various form factors (mobile, tablet)</a:t>
                      </a:r>
                      <a:endParaRPr lang="en-US" sz="1100"/>
                    </a:p>
                  </a:txBody>
                  <a:tcPr marL="190500" marR="190500" marT="190500" marB="190500"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13" name="TextBox 13"/>
          <p:cNvSpPr txBox="1"/>
          <p:nvPr/>
        </p:nvSpPr>
        <p:spPr>
          <a:xfrm>
            <a:off x="1028700" y="6391145"/>
            <a:ext cx="7572851" cy="422275"/>
          </a:xfrm>
          <a:prstGeom prst="rect">
            <a:avLst/>
          </a:prstGeom>
        </p:spPr>
        <p:txBody>
          <a:bodyPr lIns="0" tIns="0" rIns="0" bIns="0" rtlCol="0" anchor="t">
            <a:spAutoFit/>
          </a:bodyPr>
          <a:lstStyle/>
          <a:p>
            <a:pPr algn="ctr">
              <a:lnSpc>
                <a:spcPts val="3499"/>
              </a:lnSpc>
              <a:spcBef>
                <a:spcPct val="0"/>
              </a:spcBef>
            </a:pPr>
            <a:r>
              <a:rPr lang="en-US" sz="2499">
                <a:solidFill>
                  <a:srgbClr val="000000"/>
                </a:solidFill>
                <a:latin typeface="Inter"/>
              </a:rPr>
              <a:t>High-performance GPUs for efficient AR rendering</a:t>
            </a:r>
          </a:p>
        </p:txBody>
      </p:sp>
      <p:grpSp>
        <p:nvGrpSpPr>
          <p:cNvPr id="14" name="Group 14"/>
          <p:cNvGrpSpPr/>
          <p:nvPr/>
        </p:nvGrpSpPr>
        <p:grpSpPr>
          <a:xfrm>
            <a:off x="9392904" y="4780979"/>
            <a:ext cx="8436336" cy="1084979"/>
            <a:chOff x="0" y="0"/>
            <a:chExt cx="5762912" cy="741156"/>
          </a:xfrm>
        </p:grpSpPr>
        <p:sp>
          <p:nvSpPr>
            <p:cNvPr id="15" name="Freeform 15"/>
            <p:cNvSpPr/>
            <p:nvPr/>
          </p:nvSpPr>
          <p:spPr>
            <a:xfrm>
              <a:off x="0" y="0"/>
              <a:ext cx="5762912" cy="741156"/>
            </a:xfrm>
            <a:custGeom>
              <a:avLst/>
              <a:gdLst/>
              <a:ahLst/>
              <a:cxnLst/>
              <a:rect l="l" t="t" r="r" b="b"/>
              <a:pathLst>
                <a:path w="5762912" h="741156">
                  <a:moveTo>
                    <a:pt x="5638452" y="741156"/>
                  </a:moveTo>
                  <a:lnTo>
                    <a:pt x="124460" y="741156"/>
                  </a:lnTo>
                  <a:cubicBezTo>
                    <a:pt x="55880" y="741156"/>
                    <a:pt x="0" y="685276"/>
                    <a:pt x="0" y="616696"/>
                  </a:cubicBezTo>
                  <a:lnTo>
                    <a:pt x="0" y="124460"/>
                  </a:lnTo>
                  <a:cubicBezTo>
                    <a:pt x="0" y="55880"/>
                    <a:pt x="55880" y="0"/>
                    <a:pt x="124460" y="0"/>
                  </a:cubicBezTo>
                  <a:lnTo>
                    <a:pt x="5638452" y="0"/>
                  </a:lnTo>
                  <a:cubicBezTo>
                    <a:pt x="5707032" y="0"/>
                    <a:pt x="5762912" y="55880"/>
                    <a:pt x="5762912" y="124460"/>
                  </a:cubicBezTo>
                  <a:lnTo>
                    <a:pt x="5762912" y="616696"/>
                  </a:lnTo>
                  <a:cubicBezTo>
                    <a:pt x="5762912" y="685276"/>
                    <a:pt x="5707032" y="741156"/>
                    <a:pt x="5638452" y="741156"/>
                  </a:cubicBezTo>
                  <a:close/>
                </a:path>
              </a:pathLst>
            </a:custGeom>
            <a:solidFill>
              <a:srgbClr val="F1F1F1">
                <a:alpha val="63922"/>
              </a:srgbClr>
            </a:solidFill>
          </p:spPr>
          <p:txBody>
            <a:bodyPr/>
            <a:lstStyle/>
            <a:p>
              <a:endParaRPr lang="en-US"/>
            </a:p>
          </p:txBody>
        </p:sp>
      </p:grpSp>
      <p:grpSp>
        <p:nvGrpSpPr>
          <p:cNvPr id="16" name="Group 16"/>
          <p:cNvGrpSpPr/>
          <p:nvPr/>
        </p:nvGrpSpPr>
        <p:grpSpPr>
          <a:xfrm>
            <a:off x="9392904" y="8680247"/>
            <a:ext cx="8436336" cy="1084979"/>
            <a:chOff x="0" y="0"/>
            <a:chExt cx="5762912" cy="741156"/>
          </a:xfrm>
        </p:grpSpPr>
        <p:sp>
          <p:nvSpPr>
            <p:cNvPr id="17" name="Freeform 17"/>
            <p:cNvSpPr/>
            <p:nvPr/>
          </p:nvSpPr>
          <p:spPr>
            <a:xfrm>
              <a:off x="0" y="0"/>
              <a:ext cx="5762912" cy="741156"/>
            </a:xfrm>
            <a:custGeom>
              <a:avLst/>
              <a:gdLst/>
              <a:ahLst/>
              <a:cxnLst/>
              <a:rect l="l" t="t" r="r" b="b"/>
              <a:pathLst>
                <a:path w="5762912" h="741156">
                  <a:moveTo>
                    <a:pt x="5638452" y="741156"/>
                  </a:moveTo>
                  <a:lnTo>
                    <a:pt x="124460" y="741156"/>
                  </a:lnTo>
                  <a:cubicBezTo>
                    <a:pt x="55880" y="741156"/>
                    <a:pt x="0" y="685276"/>
                    <a:pt x="0" y="616696"/>
                  </a:cubicBezTo>
                  <a:lnTo>
                    <a:pt x="0" y="124460"/>
                  </a:lnTo>
                  <a:cubicBezTo>
                    <a:pt x="0" y="55880"/>
                    <a:pt x="55880" y="0"/>
                    <a:pt x="124460" y="0"/>
                  </a:cubicBezTo>
                  <a:lnTo>
                    <a:pt x="5638452" y="0"/>
                  </a:lnTo>
                  <a:cubicBezTo>
                    <a:pt x="5707032" y="0"/>
                    <a:pt x="5762912" y="55880"/>
                    <a:pt x="5762912" y="124460"/>
                  </a:cubicBezTo>
                  <a:lnTo>
                    <a:pt x="5762912" y="616696"/>
                  </a:lnTo>
                  <a:cubicBezTo>
                    <a:pt x="5762912" y="685276"/>
                    <a:pt x="5707032" y="741156"/>
                    <a:pt x="5638452" y="741156"/>
                  </a:cubicBezTo>
                  <a:close/>
                </a:path>
              </a:pathLst>
            </a:custGeom>
            <a:solidFill>
              <a:srgbClr val="F1F1F1">
                <a:alpha val="63922"/>
              </a:srgbClr>
            </a:solidFill>
          </p:spPr>
          <p:txBody>
            <a:bodyPr/>
            <a:lstStyle/>
            <a:p>
              <a:endParaRPr lang="en-US"/>
            </a:p>
          </p:txBody>
        </p:sp>
      </p:grpSp>
      <p:grpSp>
        <p:nvGrpSpPr>
          <p:cNvPr id="18" name="Group 18"/>
          <p:cNvGrpSpPr/>
          <p:nvPr/>
        </p:nvGrpSpPr>
        <p:grpSpPr>
          <a:xfrm>
            <a:off x="9392904" y="6048042"/>
            <a:ext cx="8436336" cy="1084979"/>
            <a:chOff x="0" y="0"/>
            <a:chExt cx="5762912" cy="741156"/>
          </a:xfrm>
        </p:grpSpPr>
        <p:sp>
          <p:nvSpPr>
            <p:cNvPr id="19" name="Freeform 19"/>
            <p:cNvSpPr/>
            <p:nvPr/>
          </p:nvSpPr>
          <p:spPr>
            <a:xfrm>
              <a:off x="0" y="0"/>
              <a:ext cx="5762912" cy="741156"/>
            </a:xfrm>
            <a:custGeom>
              <a:avLst/>
              <a:gdLst/>
              <a:ahLst/>
              <a:cxnLst/>
              <a:rect l="l" t="t" r="r" b="b"/>
              <a:pathLst>
                <a:path w="5762912" h="741156">
                  <a:moveTo>
                    <a:pt x="5638452" y="741156"/>
                  </a:moveTo>
                  <a:lnTo>
                    <a:pt x="124460" y="741156"/>
                  </a:lnTo>
                  <a:cubicBezTo>
                    <a:pt x="55880" y="741156"/>
                    <a:pt x="0" y="685276"/>
                    <a:pt x="0" y="616696"/>
                  </a:cubicBezTo>
                  <a:lnTo>
                    <a:pt x="0" y="124460"/>
                  </a:lnTo>
                  <a:cubicBezTo>
                    <a:pt x="0" y="55880"/>
                    <a:pt x="55880" y="0"/>
                    <a:pt x="124460" y="0"/>
                  </a:cubicBezTo>
                  <a:lnTo>
                    <a:pt x="5638452" y="0"/>
                  </a:lnTo>
                  <a:cubicBezTo>
                    <a:pt x="5707032" y="0"/>
                    <a:pt x="5762912" y="55880"/>
                    <a:pt x="5762912" y="124460"/>
                  </a:cubicBezTo>
                  <a:lnTo>
                    <a:pt x="5762912" y="616696"/>
                  </a:lnTo>
                  <a:cubicBezTo>
                    <a:pt x="5762912" y="685276"/>
                    <a:pt x="5707032" y="741156"/>
                    <a:pt x="5638452" y="741156"/>
                  </a:cubicBezTo>
                  <a:close/>
                </a:path>
              </a:pathLst>
            </a:custGeom>
            <a:solidFill>
              <a:srgbClr val="F1F1F1">
                <a:alpha val="63922"/>
              </a:srgbClr>
            </a:solidFill>
          </p:spPr>
          <p:txBody>
            <a:bodyPr/>
            <a:lstStyle/>
            <a:p>
              <a:endParaRPr lang="en-US"/>
            </a:p>
          </p:txBody>
        </p:sp>
      </p:grpSp>
      <p:grpSp>
        <p:nvGrpSpPr>
          <p:cNvPr id="20" name="Group 20"/>
          <p:cNvGrpSpPr/>
          <p:nvPr/>
        </p:nvGrpSpPr>
        <p:grpSpPr>
          <a:xfrm>
            <a:off x="9392904" y="7315105"/>
            <a:ext cx="8436336" cy="1084979"/>
            <a:chOff x="0" y="0"/>
            <a:chExt cx="5762912" cy="741156"/>
          </a:xfrm>
        </p:grpSpPr>
        <p:sp>
          <p:nvSpPr>
            <p:cNvPr id="21" name="Freeform 21"/>
            <p:cNvSpPr/>
            <p:nvPr/>
          </p:nvSpPr>
          <p:spPr>
            <a:xfrm>
              <a:off x="0" y="0"/>
              <a:ext cx="5762912" cy="741156"/>
            </a:xfrm>
            <a:custGeom>
              <a:avLst/>
              <a:gdLst/>
              <a:ahLst/>
              <a:cxnLst/>
              <a:rect l="l" t="t" r="r" b="b"/>
              <a:pathLst>
                <a:path w="5762912" h="741156">
                  <a:moveTo>
                    <a:pt x="5638452" y="741156"/>
                  </a:moveTo>
                  <a:lnTo>
                    <a:pt x="124460" y="741156"/>
                  </a:lnTo>
                  <a:cubicBezTo>
                    <a:pt x="55880" y="741156"/>
                    <a:pt x="0" y="685276"/>
                    <a:pt x="0" y="616696"/>
                  </a:cubicBezTo>
                  <a:lnTo>
                    <a:pt x="0" y="124460"/>
                  </a:lnTo>
                  <a:cubicBezTo>
                    <a:pt x="0" y="55880"/>
                    <a:pt x="55880" y="0"/>
                    <a:pt x="124460" y="0"/>
                  </a:cubicBezTo>
                  <a:lnTo>
                    <a:pt x="5638452" y="0"/>
                  </a:lnTo>
                  <a:cubicBezTo>
                    <a:pt x="5707032" y="0"/>
                    <a:pt x="5762912" y="55880"/>
                    <a:pt x="5762912" y="124460"/>
                  </a:cubicBezTo>
                  <a:lnTo>
                    <a:pt x="5762912" y="616696"/>
                  </a:lnTo>
                  <a:cubicBezTo>
                    <a:pt x="5762912" y="685276"/>
                    <a:pt x="5707032" y="741156"/>
                    <a:pt x="5638452" y="741156"/>
                  </a:cubicBezTo>
                  <a:close/>
                </a:path>
              </a:pathLst>
            </a:custGeom>
            <a:solidFill>
              <a:srgbClr val="F1F1F1">
                <a:alpha val="63922"/>
              </a:srgbClr>
            </a:solidFill>
          </p:spPr>
          <p:txBody>
            <a:bodyPr/>
            <a:lstStyle/>
            <a:p>
              <a:endParaRPr lang="en-US"/>
            </a:p>
          </p:txBody>
        </p:sp>
      </p:grpSp>
      <p:graphicFrame>
        <p:nvGraphicFramePr>
          <p:cNvPr id="22" name="Table 22"/>
          <p:cNvGraphicFramePr>
            <a:graphicFrameLocks noGrp="1"/>
          </p:cNvGraphicFramePr>
          <p:nvPr/>
        </p:nvGraphicFramePr>
        <p:xfrm>
          <a:off x="9392904" y="4777515"/>
          <a:ext cx="8436336" cy="5146305"/>
        </p:xfrm>
        <a:graphic>
          <a:graphicData uri="http://schemas.openxmlformats.org/drawingml/2006/table">
            <a:tbl>
              <a:tblPr/>
              <a:tblGrid>
                <a:gridCol w="8436336">
                  <a:extLst>
                    <a:ext uri="{9D8B030D-6E8A-4147-A177-3AD203B41FA5}">
                      <a16:colId xmlns:a16="http://schemas.microsoft.com/office/drawing/2014/main" val="20000"/>
                    </a:ext>
                  </a:extLst>
                </a:gridCol>
              </a:tblGrid>
              <a:tr h="1222550">
                <a:tc>
                  <a:txBody>
                    <a:bodyPr/>
                    <a:lstStyle/>
                    <a:p>
                      <a:pPr algn="ctr">
                        <a:lnSpc>
                          <a:spcPts val="3359"/>
                        </a:lnSpc>
                        <a:defRPr/>
                      </a:pPr>
                      <a:r>
                        <a:rPr lang="en-US" sz="2400">
                          <a:solidFill>
                            <a:srgbClr val="000000"/>
                          </a:solidFill>
                          <a:latin typeface="Inter"/>
                        </a:rPr>
                        <a:t>Three.js library for 3D model rendering</a:t>
                      </a:r>
                      <a:endParaRPr lang="en-US" sz="1100"/>
                    </a:p>
                  </a:txBody>
                  <a:tcPr marL="190500" marR="190500" marT="190500" marB="190500"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0"/>
                  </a:ext>
                </a:extLst>
              </a:tr>
              <a:tr h="1222550">
                <a:tc>
                  <a:txBody>
                    <a:bodyPr/>
                    <a:lstStyle/>
                    <a:p>
                      <a:pPr algn="ctr">
                        <a:lnSpc>
                          <a:spcPts val="3359"/>
                        </a:lnSpc>
                        <a:defRPr/>
                      </a:pPr>
                      <a:endParaRPr lang="en-US" sz="1100"/>
                    </a:p>
                  </a:txBody>
                  <a:tcPr marL="190500" marR="190500" marT="190500" marB="190500"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1"/>
                  </a:ext>
                </a:extLst>
              </a:tr>
              <a:tr h="1222550">
                <a:tc>
                  <a:txBody>
                    <a:bodyPr/>
                    <a:lstStyle/>
                    <a:p>
                      <a:pPr algn="ctr">
                        <a:lnSpc>
                          <a:spcPts val="3359"/>
                        </a:lnSpc>
                        <a:defRPr/>
                      </a:pPr>
                      <a:r>
                        <a:rPr lang="en-US" sz="2400">
                          <a:solidFill>
                            <a:srgbClr val="000000"/>
                          </a:solidFill>
                          <a:latin typeface="Inter"/>
                        </a:rPr>
                        <a:t>ARCore and </a:t>
                      </a:r>
                      <a:r>
                        <a:rPr lang="en-US" sz="2400" err="1">
                          <a:solidFill>
                            <a:srgbClr val="000000"/>
                          </a:solidFill>
                          <a:latin typeface="Inter"/>
                        </a:rPr>
                        <a:t>ARKit</a:t>
                      </a:r>
                      <a:r>
                        <a:rPr lang="en-US" sz="2400">
                          <a:solidFill>
                            <a:srgbClr val="000000"/>
                          </a:solidFill>
                          <a:latin typeface="Inter"/>
                        </a:rPr>
                        <a:t> for advanced AR functionalities</a:t>
                      </a:r>
                      <a:endParaRPr lang="en-US" sz="1100"/>
                    </a:p>
                  </a:txBody>
                  <a:tcPr marL="190500" marR="190500" marT="190500" marB="190500"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2"/>
                  </a:ext>
                </a:extLst>
              </a:tr>
              <a:tr h="1478655">
                <a:tc>
                  <a:txBody>
                    <a:bodyPr/>
                    <a:lstStyle/>
                    <a:p>
                      <a:pPr algn="ctr">
                        <a:lnSpc>
                          <a:spcPts val="3359"/>
                        </a:lnSpc>
                        <a:defRPr/>
                      </a:pPr>
                      <a:r>
                        <a:rPr lang="en-US" sz="2400">
                          <a:solidFill>
                            <a:srgbClr val="000000"/>
                          </a:solidFill>
                          <a:latin typeface="Inter"/>
                        </a:rPr>
                        <a:t>Optimized rendering techniques for efficient performance</a:t>
                      </a:r>
                      <a:endParaRPr lang="en-US" sz="1100"/>
                    </a:p>
                  </a:txBody>
                  <a:tcPr marL="190500" marR="190500" marT="190500" marB="190500"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23" name="TextBox 23"/>
          <p:cNvSpPr txBox="1"/>
          <p:nvPr/>
        </p:nvSpPr>
        <p:spPr>
          <a:xfrm>
            <a:off x="10252625" y="6355582"/>
            <a:ext cx="7103031" cy="422275"/>
          </a:xfrm>
          <a:prstGeom prst="rect">
            <a:avLst/>
          </a:prstGeom>
        </p:spPr>
        <p:txBody>
          <a:bodyPr lIns="0" tIns="0" rIns="0" bIns="0" rtlCol="0" anchor="t">
            <a:spAutoFit/>
          </a:bodyPr>
          <a:lstStyle/>
          <a:p>
            <a:pPr algn="ctr">
              <a:lnSpc>
                <a:spcPts val="3499"/>
              </a:lnSpc>
              <a:spcBef>
                <a:spcPct val="0"/>
              </a:spcBef>
            </a:pPr>
            <a:r>
              <a:rPr lang="en-US" sz="2499">
                <a:solidFill>
                  <a:srgbClr val="000000"/>
                </a:solidFill>
                <a:latin typeface="Inter"/>
              </a:rPr>
              <a:t>WebXR Device API for enabling AR experiences</a:t>
            </a:r>
          </a:p>
        </p:txBody>
      </p:sp>
      <p:sp>
        <p:nvSpPr>
          <p:cNvPr id="24" name="TextBox 20">
            <a:extLst>
              <a:ext uri="{FF2B5EF4-FFF2-40B4-BE49-F238E27FC236}">
                <a16:creationId xmlns:a16="http://schemas.microsoft.com/office/drawing/2014/main" id="{31A610D8-B2D9-0172-3F7C-4693C707C38F}"/>
              </a:ext>
            </a:extLst>
          </p:cNvPr>
          <p:cNvSpPr txBox="1"/>
          <p:nvPr/>
        </p:nvSpPr>
        <p:spPr>
          <a:xfrm>
            <a:off x="17335598" y="9959384"/>
            <a:ext cx="995787" cy="311688"/>
          </a:xfrm>
          <a:prstGeom prst="rect">
            <a:avLst/>
          </a:prstGeom>
        </p:spPr>
        <p:txBody>
          <a:bodyPr wrap="square" lIns="0" tIns="0" rIns="0" bIns="0" rtlCol="0" anchor="t">
            <a:spAutoFit/>
          </a:bodyPr>
          <a:lstStyle/>
          <a:p>
            <a:pPr algn="r">
              <a:lnSpc>
                <a:spcPts val="2606"/>
              </a:lnSpc>
              <a:spcBef>
                <a:spcPct val="0"/>
              </a:spcBef>
            </a:pPr>
            <a:r>
              <a:rPr lang="en-US" sz="1862" dirty="0">
                <a:latin typeface="Open Sans"/>
              </a:rPr>
              <a:t>Page 06</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7962808" y="5944019"/>
            <a:ext cx="8536419" cy="1276350"/>
          </a:xfrm>
          <a:prstGeom prst="rect">
            <a:avLst/>
          </a:prstGeom>
        </p:spPr>
        <p:txBody>
          <a:bodyPr lIns="0" tIns="0" rIns="0" bIns="0" rtlCol="0" anchor="t">
            <a:spAutoFit/>
          </a:bodyPr>
          <a:lstStyle/>
          <a:p>
            <a:pPr>
              <a:lnSpc>
                <a:spcPts val="10199"/>
              </a:lnSpc>
            </a:pPr>
            <a:r>
              <a:rPr lang="en-US" sz="8499" dirty="0">
                <a:solidFill>
                  <a:srgbClr val="000000"/>
                </a:solidFill>
                <a:latin typeface="Inter Bold"/>
              </a:rPr>
              <a:t> </a:t>
            </a:r>
            <a:r>
              <a:rPr lang="en-US" sz="8499" dirty="0">
                <a:solidFill>
                  <a:srgbClr val="9976FF"/>
                </a:solidFill>
                <a:latin typeface="Inter Bold"/>
              </a:rPr>
              <a:t>System</a:t>
            </a:r>
            <a:r>
              <a:rPr lang="en-US" sz="8499" dirty="0">
                <a:solidFill>
                  <a:srgbClr val="000000"/>
                </a:solidFill>
                <a:latin typeface="Inter Bold"/>
              </a:rPr>
              <a:t> Design</a:t>
            </a:r>
          </a:p>
        </p:txBody>
      </p:sp>
      <p:sp>
        <p:nvSpPr>
          <p:cNvPr id="3" name="Freeform 3"/>
          <p:cNvSpPr/>
          <p:nvPr/>
        </p:nvSpPr>
        <p:spPr>
          <a:xfrm>
            <a:off x="2198827" y="-197455"/>
            <a:ext cx="4522539" cy="6172200"/>
          </a:xfrm>
          <a:custGeom>
            <a:avLst/>
            <a:gdLst/>
            <a:ahLst/>
            <a:cxnLst/>
            <a:rect l="l" t="t" r="r" b="b"/>
            <a:pathLst>
              <a:path w="4522539" h="6172200">
                <a:moveTo>
                  <a:pt x="0" y="0"/>
                </a:moveTo>
                <a:lnTo>
                  <a:pt x="4522540" y="0"/>
                </a:lnTo>
                <a:lnTo>
                  <a:pt x="4522540" y="6172200"/>
                </a:lnTo>
                <a:lnTo>
                  <a:pt x="0" y="61722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1892065" y="6012742"/>
            <a:ext cx="5122913" cy="3073748"/>
          </a:xfrm>
          <a:custGeom>
            <a:avLst/>
            <a:gdLst/>
            <a:ahLst/>
            <a:cxnLst/>
            <a:rect l="l" t="t" r="r" b="b"/>
            <a:pathLst>
              <a:path w="5122913" h="3073748">
                <a:moveTo>
                  <a:pt x="0" y="0"/>
                </a:moveTo>
                <a:lnTo>
                  <a:pt x="5122913" y="0"/>
                </a:lnTo>
                <a:lnTo>
                  <a:pt x="5122913" y="3073748"/>
                </a:lnTo>
                <a:lnTo>
                  <a:pt x="0" y="307374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Freeform 5"/>
          <p:cNvSpPr/>
          <p:nvPr/>
        </p:nvSpPr>
        <p:spPr>
          <a:xfrm>
            <a:off x="7962808" y="-330776"/>
            <a:ext cx="2055611" cy="2717755"/>
          </a:xfrm>
          <a:custGeom>
            <a:avLst/>
            <a:gdLst/>
            <a:ahLst/>
            <a:cxnLst/>
            <a:rect l="l" t="t" r="r" b="b"/>
            <a:pathLst>
              <a:path w="2055611" h="2717755">
                <a:moveTo>
                  <a:pt x="0" y="0"/>
                </a:moveTo>
                <a:lnTo>
                  <a:pt x="2055612" y="0"/>
                </a:lnTo>
                <a:lnTo>
                  <a:pt x="2055612" y="2717756"/>
                </a:lnTo>
                <a:lnTo>
                  <a:pt x="0" y="271775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6" name="Freeform 6"/>
          <p:cNvSpPr/>
          <p:nvPr/>
        </p:nvSpPr>
        <p:spPr>
          <a:xfrm>
            <a:off x="-1327292" y="-644511"/>
            <a:ext cx="3993368" cy="2853443"/>
          </a:xfrm>
          <a:custGeom>
            <a:avLst/>
            <a:gdLst/>
            <a:ahLst/>
            <a:cxnLst/>
            <a:rect l="l" t="t" r="r" b="b"/>
            <a:pathLst>
              <a:path w="3993368" h="2853443">
                <a:moveTo>
                  <a:pt x="0" y="0"/>
                </a:moveTo>
                <a:lnTo>
                  <a:pt x="3993368" y="0"/>
                </a:lnTo>
                <a:lnTo>
                  <a:pt x="3993368" y="2853443"/>
                </a:lnTo>
                <a:lnTo>
                  <a:pt x="0" y="285344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804698EF9F74E34D98A9612CF5C0F1D0" ma:contentTypeVersion="11" ma:contentTypeDescription="Create a new document." ma:contentTypeScope="" ma:versionID="2488983a46336f0f9d8aea68aa50ce2b">
  <xsd:schema xmlns:xsd="http://www.w3.org/2001/XMLSchema" xmlns:xs="http://www.w3.org/2001/XMLSchema" xmlns:p="http://schemas.microsoft.com/office/2006/metadata/properties" xmlns:ns3="c3effdcd-d07f-41bf-be8c-ee7dde103b23" xmlns:ns4="7bc5fff8-8d54-4b93-8f4e-6c967da124bc" targetNamespace="http://schemas.microsoft.com/office/2006/metadata/properties" ma:root="true" ma:fieldsID="66536ba7c06747a1045c128b194851d0" ns3:_="" ns4:_="">
    <xsd:import namespace="c3effdcd-d07f-41bf-be8c-ee7dde103b23"/>
    <xsd:import namespace="7bc5fff8-8d54-4b93-8f4e-6c967da124bc"/>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4:SharedWithUsers" minOccurs="0"/>
                <xsd:element ref="ns4:SharedWithDetails" minOccurs="0"/>
                <xsd:element ref="ns4:SharingHintHash" minOccurs="0"/>
                <xsd:element ref="ns3:MediaServiceObjectDetectorVersions" minOccurs="0"/>
                <xsd:element ref="ns3:_activity" minOccurs="0"/>
                <xsd:element ref="ns3:MediaServiceSearchProperties" minOccurs="0"/>
                <xsd:element ref="ns3: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3effdcd-d07f-41bf-be8c-ee7dde103b2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ObjectDetectorVersions" ma:index="15" nillable="true" ma:displayName="MediaServiceObjectDetectorVersions" ma:hidden="true" ma:indexed="true" ma:internalName="MediaServiceObjectDetectorVersions" ma:readOnly="true">
      <xsd:simpleType>
        <xsd:restriction base="dms:Text"/>
      </xsd:simpleType>
    </xsd:element>
    <xsd:element name="_activity" ma:index="16" nillable="true" ma:displayName="_activity" ma:hidden="true" ma:internalName="_activity">
      <xsd:simpleType>
        <xsd:restriction base="dms:Note"/>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bc5fff8-8d54-4b93-8f4e-6c967da124bc"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SharingHintHash" ma:index="14"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c3effdcd-d07f-41bf-be8c-ee7dde103b23" xsi:nil="true"/>
  </documentManagement>
</p:properties>
</file>

<file path=customXml/itemProps1.xml><?xml version="1.0" encoding="utf-8"?>
<ds:datastoreItem xmlns:ds="http://schemas.openxmlformats.org/officeDocument/2006/customXml" ds:itemID="{2711D5EA-ACF2-4A7D-8154-C1AF54BAF300}">
  <ds:schemaRefs>
    <ds:schemaRef ds:uri="7bc5fff8-8d54-4b93-8f4e-6c967da124bc"/>
    <ds:schemaRef ds:uri="c3effdcd-d07f-41bf-be8c-ee7dde103b23"/>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DAF3C673-5BF4-4FE9-B4FE-62ADA8418B29}">
  <ds:schemaRefs>
    <ds:schemaRef ds:uri="http://schemas.microsoft.com/sharepoint/v3/contenttype/forms"/>
  </ds:schemaRefs>
</ds:datastoreItem>
</file>

<file path=customXml/itemProps3.xml><?xml version="1.0" encoding="utf-8"?>
<ds:datastoreItem xmlns:ds="http://schemas.openxmlformats.org/officeDocument/2006/customXml" ds:itemID="{9EF5FFA2-DC51-4BF7-9425-7D7437E03A62}">
  <ds:schemaRefs>
    <ds:schemaRef ds:uri="http://purl.org/dc/elements/1.1/"/>
    <ds:schemaRef ds:uri="http://purl.org/dc/terms/"/>
    <ds:schemaRef ds:uri="http://purl.org/dc/dcmitype/"/>
    <ds:schemaRef ds:uri="http://schemas.openxmlformats.org/package/2006/metadata/core-properties"/>
    <ds:schemaRef ds:uri="http://schemas.microsoft.com/office/2006/documentManagement/types"/>
    <ds:schemaRef ds:uri="http://www.w3.org/XML/1998/namespace"/>
    <ds:schemaRef ds:uri="http://schemas.microsoft.com/office/infopath/2007/PartnerControls"/>
    <ds:schemaRef ds:uri="7bc5fff8-8d54-4b93-8f4e-6c967da124bc"/>
    <ds:schemaRef ds:uri="c3effdcd-d07f-41bf-be8c-ee7dde103b23"/>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otalTime>37</TotalTime>
  <Words>691</Words>
  <Application>Microsoft Office PowerPoint</Application>
  <PresentationFormat>Custom</PresentationFormat>
  <Paragraphs>122</Paragraphs>
  <Slides>20</Slides>
  <Notes>0</Notes>
  <HiddenSlides>0</HiddenSlides>
  <MMClips>1</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20</vt:i4>
      </vt:variant>
    </vt:vector>
  </HeadingPairs>
  <TitlesOfParts>
    <vt:vector size="31" baseType="lpstr">
      <vt:lpstr>Inter</vt:lpstr>
      <vt:lpstr>Calibri</vt:lpstr>
      <vt:lpstr>Arial</vt:lpstr>
      <vt:lpstr>Inter Bold</vt:lpstr>
      <vt:lpstr>TT Norms Bold</vt:lpstr>
      <vt:lpstr>Open Sans</vt:lpstr>
      <vt:lpstr>Open Sauce</vt:lpstr>
      <vt:lpstr>Open Sans Bold</vt:lpstr>
      <vt:lpstr>Open Sauce Light</vt:lpstr>
      <vt:lpstr>Poppins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Store AR</dc:title>
  <dc:creator>Sushant Byanju Shrestha</dc:creator>
  <cp:lastModifiedBy>Sushant Byanju Shrestha</cp:lastModifiedBy>
  <cp:revision>3</cp:revision>
  <dcterms:created xsi:type="dcterms:W3CDTF">2006-08-16T00:00:00Z</dcterms:created>
  <dcterms:modified xsi:type="dcterms:W3CDTF">2024-07-04T11:10:12Z</dcterms:modified>
  <dc:identifier>DAGCkha9xFc</dc:identifie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0x010100804698EF9F74E34D98A9612CF5C0F1D0</vt:lpwstr>
  </property>
</Properties>
</file>